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8.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 id="2147483685" r:id="rId3"/>
    <p:sldMasterId id="2147483698" r:id="rId4"/>
    <p:sldMasterId id="2147483711" r:id="rId5"/>
    <p:sldMasterId id="2147483724" r:id="rId6"/>
    <p:sldMasterId id="2147483737" r:id="rId7"/>
    <p:sldMasterId id="2147483750" r:id="rId8"/>
    <p:sldMasterId id="2147483763" r:id="rId9"/>
  </p:sldMasterIdLst>
  <p:notesMasterIdLst>
    <p:notesMasterId r:id="rId83"/>
  </p:notesMasterIdLst>
  <p:handoutMasterIdLst>
    <p:handoutMasterId r:id="rId84"/>
  </p:handoutMasterIdLst>
  <p:sldIdLst>
    <p:sldId id="256" r:id="rId10"/>
    <p:sldId id="338" r:id="rId11"/>
    <p:sldId id="337" r:id="rId12"/>
    <p:sldId id="336" r:id="rId13"/>
    <p:sldId id="345" r:id="rId14"/>
    <p:sldId id="332" r:id="rId15"/>
    <p:sldId id="257" r:id="rId16"/>
    <p:sldId id="259" r:id="rId17"/>
    <p:sldId id="260" r:id="rId18"/>
    <p:sldId id="258" r:id="rId19"/>
    <p:sldId id="265" r:id="rId20"/>
    <p:sldId id="261" r:id="rId21"/>
    <p:sldId id="262" r:id="rId22"/>
    <p:sldId id="379" r:id="rId23"/>
    <p:sldId id="263" r:id="rId24"/>
    <p:sldId id="264" r:id="rId25"/>
    <p:sldId id="266" r:id="rId26"/>
    <p:sldId id="267" r:id="rId27"/>
    <p:sldId id="268" r:id="rId28"/>
    <p:sldId id="341" r:id="rId29"/>
    <p:sldId id="348" r:id="rId30"/>
    <p:sldId id="347" r:id="rId31"/>
    <p:sldId id="378" r:id="rId32"/>
    <p:sldId id="277" r:id="rId33"/>
    <p:sldId id="349" r:id="rId34"/>
    <p:sldId id="279" r:id="rId35"/>
    <p:sldId id="380" r:id="rId36"/>
    <p:sldId id="283" r:id="rId37"/>
    <p:sldId id="350" r:id="rId38"/>
    <p:sldId id="287" r:id="rId39"/>
    <p:sldId id="286" r:id="rId40"/>
    <p:sldId id="342" r:id="rId41"/>
    <p:sldId id="359" r:id="rId42"/>
    <p:sldId id="381" r:id="rId43"/>
    <p:sldId id="290" r:id="rId44"/>
    <p:sldId id="360" r:id="rId45"/>
    <p:sldId id="364" r:id="rId46"/>
    <p:sldId id="361" r:id="rId47"/>
    <p:sldId id="362" r:id="rId48"/>
    <p:sldId id="363" r:id="rId49"/>
    <p:sldId id="292" r:id="rId50"/>
    <p:sldId id="293" r:id="rId51"/>
    <p:sldId id="294" r:id="rId52"/>
    <p:sldId id="295" r:id="rId53"/>
    <p:sldId id="296" r:id="rId54"/>
    <p:sldId id="297" r:id="rId55"/>
    <p:sldId id="300" r:id="rId56"/>
    <p:sldId id="382" r:id="rId57"/>
    <p:sldId id="301" r:id="rId58"/>
    <p:sldId id="352" r:id="rId59"/>
    <p:sldId id="371" r:id="rId60"/>
    <p:sldId id="372" r:id="rId61"/>
    <p:sldId id="373" r:id="rId62"/>
    <p:sldId id="374" r:id="rId63"/>
    <p:sldId id="369" r:id="rId64"/>
    <p:sldId id="370" r:id="rId65"/>
    <p:sldId id="375" r:id="rId66"/>
    <p:sldId id="308" r:id="rId67"/>
    <p:sldId id="307" r:id="rId68"/>
    <p:sldId id="312" r:id="rId69"/>
    <p:sldId id="313" r:id="rId70"/>
    <p:sldId id="309" r:id="rId71"/>
    <p:sldId id="310" r:id="rId72"/>
    <p:sldId id="383" r:id="rId73"/>
    <p:sldId id="343" r:id="rId74"/>
    <p:sldId id="354" r:id="rId75"/>
    <p:sldId id="376" r:id="rId76"/>
    <p:sldId id="326" r:id="rId77"/>
    <p:sldId id="327" r:id="rId78"/>
    <p:sldId id="384" r:id="rId79"/>
    <p:sldId id="344" r:id="rId80"/>
    <p:sldId id="355" r:id="rId81"/>
    <p:sldId id="385" r:id="rId8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mara Hallaq" initials="T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80FF"/>
    <a:srgbClr val="B79E42"/>
    <a:srgbClr val="3B5C78"/>
    <a:srgbClr val="60B3FF"/>
    <a:srgbClr val="FFCC66"/>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DEA382-9D0E-ED41-8DDF-B3053DF1B174}" v="6" dt="2019-07-11T12:08:35.9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52"/>
    <p:restoredTop sz="96404" autoAdjust="0"/>
  </p:normalViewPr>
  <p:slideViewPr>
    <p:cSldViewPr snapToGrid="0" snapToObjects="1">
      <p:cViewPr varScale="1">
        <p:scale>
          <a:sx n="199" d="100"/>
          <a:sy n="199" d="100"/>
        </p:scale>
        <p:origin x="1992" y="168"/>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56" d="100"/>
          <a:sy n="56" d="100"/>
        </p:scale>
        <p:origin x="-288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handoutMaster" Target="handoutMasters/handoutMaster1.xml"/><Relationship Id="rId89" Type="http://schemas.openxmlformats.org/officeDocument/2006/relationships/tableStyles" Target="tableStyles.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5" Type="http://schemas.openxmlformats.org/officeDocument/2006/relationships/slideMaster" Target="slideMasters/slideMaster5.xml"/><Relationship Id="rId90" Type="http://schemas.microsoft.com/office/2015/10/relationships/revisionInfo" Target="revisionInfo.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slide" Target="slides/slide71.xml"/><Relationship Id="rId85"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notesMaster" Target="notesMasters/notesMaster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viewProps" Target="viewProps.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84DED8E-B2BE-484F-B7CA-C48605297FAC}" type="datetimeFigureOut">
              <a:rPr lang="es-ES" smtClean="0"/>
              <a:t>21/2/20</a:t>
            </a:fld>
            <a:endParaRPr lang="es-E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A52C0E0-3ECC-4A36-A608-5AB818B7E04B}" type="slidenum">
              <a:rPr lang="es-ES" smtClean="0"/>
              <a:t>‹#›</a:t>
            </a:fld>
            <a:endParaRPr lang="es-ES"/>
          </a:p>
        </p:txBody>
      </p:sp>
    </p:spTree>
    <p:extLst>
      <p:ext uri="{BB962C8B-B14F-4D97-AF65-F5344CB8AC3E}">
        <p14:creationId xmlns:p14="http://schemas.microsoft.com/office/powerpoint/2010/main" val="201648095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C696DA-56A9-7443-A64A-BA2134941533}" type="datetimeFigureOut">
              <a:rPr lang="en-US" smtClean="0"/>
              <a:t>2/21/20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70DD956-4495-984D-83B2-42D6CBFCACDE}" type="slidenum">
              <a:rPr lang="en-US" smtClean="0"/>
              <a:t>‹#›</a:t>
            </a:fld>
            <a:endParaRPr lang="en-US"/>
          </a:p>
        </p:txBody>
      </p:sp>
    </p:spTree>
    <p:extLst>
      <p:ext uri="{BB962C8B-B14F-4D97-AF65-F5344CB8AC3E}">
        <p14:creationId xmlns:p14="http://schemas.microsoft.com/office/powerpoint/2010/main" val="15352433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Refer participants to the second half of the Handbook – the four technical chapters. Call for a show of hands of people who have used information from these chapters in their work. Call for a few examples. Briefly explain the overall structure of the technical chapters using the diagram as a guide.</a:t>
            </a:r>
          </a:p>
        </p:txBody>
      </p:sp>
    </p:spTree>
    <p:extLst>
      <p:ext uri="{BB962C8B-B14F-4D97-AF65-F5344CB8AC3E}">
        <p14:creationId xmlns:p14="http://schemas.microsoft.com/office/powerpoint/2010/main" val="4241259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text and ask participants to quickly find and cite one or two actions from the Shelter chapter to guide the activity shown in the photograph from Haiti (post-disaster home repair).</a:t>
            </a:r>
          </a:p>
          <a:p>
            <a:endParaRPr lang="en-US" sz="1400" dirty="0"/>
          </a:p>
          <a:p>
            <a:r>
              <a:rPr lang="en-US" sz="1400" dirty="0"/>
              <a:t>ALTERNATIVELY: If this is the first time that participants are required to search the Handbook for content related to a particular topic, this can be a daunting task. It may be better to work through this together then let participants search for themselves on the following three slides.</a:t>
            </a:r>
          </a:p>
          <a:p>
            <a:endParaRPr lang="en-US" sz="1400" dirty="0"/>
          </a:p>
          <a:p>
            <a:r>
              <a:rPr lang="en-US" sz="1400" dirty="0"/>
              <a:t>Step 1: Navigate to the chapter structure diagram at the start of the Shelter chapter (page 238).</a:t>
            </a:r>
          </a:p>
          <a:p>
            <a:r>
              <a:rPr lang="en-US" sz="1400" dirty="0"/>
              <a:t>Step 2: The task being undertaken is home repair following a disaster (Hurricane Matthew), so deduce that the most likely sections in which to find relevant key actions would be Living space or Technical assistance.</a:t>
            </a:r>
          </a:p>
          <a:p>
            <a:r>
              <a:rPr lang="en-US" sz="1400" dirty="0"/>
              <a:t>Step 3: Turn to page 254 to find the key actions for standard 3.</a:t>
            </a:r>
          </a:p>
          <a:p>
            <a:r>
              <a:rPr lang="en-US" sz="1400" dirty="0"/>
              <a:t>Step 4: Because the picture seems to show repairs being made to an existing shelter (rather than building a new shelter), the third key action seems to be the most relevant.</a:t>
            </a:r>
          </a:p>
          <a:p>
            <a:endParaRPr lang="en-US" sz="1400" dirty="0"/>
          </a:p>
          <a:p>
            <a:r>
              <a:rPr lang="en-US" sz="1400" dirty="0"/>
              <a:t>You could then ask participants to check standard 5 for relevant actions.</a:t>
            </a:r>
          </a:p>
          <a:p>
            <a:endParaRPr lang="en-US" sz="1400" dirty="0"/>
          </a:p>
          <a:p>
            <a:r>
              <a:rPr lang="en-US" sz="1400" dirty="0"/>
              <a:t>Possible answers: standard 3 – key actions 3, standard 5 – all key actions.</a:t>
            </a:r>
          </a:p>
        </p:txBody>
      </p:sp>
    </p:spTree>
    <p:extLst>
      <p:ext uri="{BB962C8B-B14F-4D97-AF65-F5344CB8AC3E}">
        <p14:creationId xmlns:p14="http://schemas.microsoft.com/office/powerpoint/2010/main" val="136960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text and ask participants to locate and cite an </a:t>
            </a:r>
            <a:r>
              <a:rPr lang="en-US" sz="1400" b="1" dirty="0"/>
              <a:t>indicator</a:t>
            </a:r>
            <a:r>
              <a:rPr lang="en-US" sz="1400" dirty="0"/>
              <a:t> from the health chapter that would be useful for monitoring this measles vaccination campaign.</a:t>
            </a:r>
          </a:p>
          <a:p>
            <a:pPr defTabSz="448650">
              <a:lnSpc>
                <a:spcPct val="117999"/>
              </a:lnSpc>
              <a:defRPr/>
            </a:pPr>
            <a:r>
              <a:rPr lang="en-US" sz="1400" dirty="0"/>
              <a:t>Possible answer: standard 2.2.1 – first key indicator.</a:t>
            </a:r>
          </a:p>
          <a:p>
            <a:endParaRPr lang="en-US" sz="1400" dirty="0"/>
          </a:p>
        </p:txBody>
      </p:sp>
    </p:spTree>
    <p:extLst>
      <p:ext uri="{BB962C8B-B14F-4D97-AF65-F5344CB8AC3E}">
        <p14:creationId xmlns:p14="http://schemas.microsoft.com/office/powerpoint/2010/main" val="3348917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Review the definition provided and ask participants to find and cite one guidance note that would be useful to apply to this school feeding programme.</a:t>
            </a:r>
          </a:p>
          <a:p>
            <a:endParaRPr lang="en-GB" sz="1400" dirty="0"/>
          </a:p>
          <a:p>
            <a:r>
              <a:rPr lang="en-GB" sz="1400" dirty="0"/>
              <a:t>Possible answer: WASH standard 1.1: Hygiene promotion – Working with children: “Children can promote healthy behaviours to their peers and family. The department of education or social services can identify opportunities to promote hygiene in schools, residential care and child-headed households, and to children living on the street…”</a:t>
            </a:r>
          </a:p>
          <a:p>
            <a:endParaRPr lang="en-GB" sz="1400" dirty="0"/>
          </a:p>
          <a:p>
            <a:r>
              <a:rPr lang="en-GB" sz="1400" dirty="0"/>
              <a:t>This is the most challenging of these search tasks, and is best achieved using digital versions of the Handbook. If you search the interactive Handbook for “schools” then this piece of advice can be found quickly.</a:t>
            </a:r>
          </a:p>
        </p:txBody>
      </p:sp>
    </p:spTree>
    <p:extLst>
      <p:ext uri="{BB962C8B-B14F-4D97-AF65-F5344CB8AC3E}">
        <p14:creationId xmlns:p14="http://schemas.microsoft.com/office/powerpoint/2010/main" val="2320988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dirty="0"/>
              <a:t>This is an important slide to spend a few minutes on. Advise participants to not confuse success or failure in achieving a single indicator with success or failure in meeting the related standard. </a:t>
            </a:r>
            <a:r>
              <a:rPr lang="en-GB" sz="1400" b="1" dirty="0"/>
              <a:t>They are only indicators. </a:t>
            </a:r>
            <a:r>
              <a:rPr lang="en-GB" sz="1400" dirty="0"/>
              <a:t>Their benefit is that they are quantifiable and measurable. When any one indicator is measured to fall short (particularly a process or target indicator), responders should immediately look to other indicators and other standards to confirm if indeed the standard is not being met. In some situations where an indicator is not met, the related standard can be met by compensating in other areas. For example, if water collection is less than 15 litres per day (page 106), but there is increased distribution and use of soap, adequate living space, and sufficient toilets, there may be no increased rate of </a:t>
            </a:r>
            <a:r>
              <a:rPr lang="en-GB" sz="1400" dirty="0" err="1"/>
              <a:t>diarrhea</a:t>
            </a:r>
            <a:r>
              <a:rPr lang="en-GB" sz="1400" dirty="0"/>
              <a:t> or other adverse effects on public health usually associated with inadequate water supply, i.e. despite having less than 15 litres per day, people have a sufficient quantity of water to meet their most important needs. (WASH standard 2.1, page 105)</a:t>
            </a:r>
          </a:p>
        </p:txBody>
      </p:sp>
    </p:spTree>
    <p:extLst>
      <p:ext uri="{BB962C8B-B14F-4D97-AF65-F5344CB8AC3E}">
        <p14:creationId xmlns:p14="http://schemas.microsoft.com/office/powerpoint/2010/main" val="929742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18828718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t>2/21/20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109383748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7626005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89807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97344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4986861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471683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422333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374636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370411603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t>2/21/20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2845402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t>‹#›</a:t>
            </a:fld>
            <a:endParaRPr dirty="0"/>
          </a:p>
        </p:txBody>
      </p:sp>
    </p:spTree>
    <p:extLst>
      <p:ext uri="{BB962C8B-B14F-4D97-AF65-F5344CB8AC3E}">
        <p14:creationId xmlns:p14="http://schemas.microsoft.com/office/powerpoint/2010/main" val="1858257433"/>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endParaRPr lang="es-E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s-ES"/>
          </a:p>
        </p:txBody>
      </p:sp>
      <p:sp>
        <p:nvSpPr>
          <p:cNvPr id="4" name="Espace réservé de la date 3"/>
          <p:cNvSpPr>
            <a:spLocks noGrp="1"/>
          </p:cNvSpPr>
          <p:nvPr>
            <p:ph type="dt" sz="half" idx="10"/>
          </p:nvPr>
        </p:nvSpPr>
        <p:spPr/>
        <p:txBody>
          <a:bodyPr/>
          <a:lstStyle/>
          <a:p>
            <a:fld id="{14FF4C59-42B6-4E36-91A7-213816D95AF2}" type="datetimeFigureOut">
              <a:rPr lang="es-ES" smtClean="0"/>
              <a:t>21/2/20</a:t>
            </a:fld>
            <a:endParaRPr lang="es-ES"/>
          </a:p>
        </p:txBody>
      </p:sp>
      <p:sp>
        <p:nvSpPr>
          <p:cNvPr id="5" name="Espace réservé du pied de page 4"/>
          <p:cNvSpPr>
            <a:spLocks noGrp="1"/>
          </p:cNvSpPr>
          <p:nvPr>
            <p:ph type="ftr" sz="quarter" idx="11"/>
          </p:nvPr>
        </p:nvSpPr>
        <p:spPr/>
        <p:txBody>
          <a:bodyPr/>
          <a:lstStyle/>
          <a:p>
            <a:endParaRPr lang="es-ES"/>
          </a:p>
        </p:txBody>
      </p:sp>
      <p:sp>
        <p:nvSpPr>
          <p:cNvPr id="6" name="Espace réservé du numéro de diapositive 5"/>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3907782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s-ES"/>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p:cNvSpPr>
            <a:spLocks noGrp="1"/>
          </p:cNvSpPr>
          <p:nvPr>
            <p:ph type="dt" sz="half" idx="10"/>
          </p:nvPr>
        </p:nvSpPr>
        <p:spPr/>
        <p:txBody>
          <a:bodyPr/>
          <a:lstStyle/>
          <a:p>
            <a:fld id="{14FF4C59-42B6-4E36-91A7-213816D95AF2}" type="datetimeFigureOut">
              <a:rPr lang="es-ES" smtClean="0"/>
              <a:t>21/2/20</a:t>
            </a:fld>
            <a:endParaRPr lang="es-ES"/>
          </a:p>
        </p:txBody>
      </p:sp>
      <p:sp>
        <p:nvSpPr>
          <p:cNvPr id="5" name="Espace réservé du pied de page 4"/>
          <p:cNvSpPr>
            <a:spLocks noGrp="1"/>
          </p:cNvSpPr>
          <p:nvPr>
            <p:ph type="ftr" sz="quarter" idx="11"/>
          </p:nvPr>
        </p:nvSpPr>
        <p:spPr/>
        <p:txBody>
          <a:bodyPr/>
          <a:lstStyle/>
          <a:p>
            <a:endParaRPr lang="es-ES"/>
          </a:p>
        </p:txBody>
      </p:sp>
      <p:sp>
        <p:nvSpPr>
          <p:cNvPr id="6" name="Espace réservé du numéro de diapositive 5"/>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3324369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endParaRPr lang="es-ES"/>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14FF4C59-42B6-4E36-91A7-213816D95AF2}" type="datetimeFigureOut">
              <a:rPr lang="es-ES" smtClean="0"/>
              <a:t>21/2/20</a:t>
            </a:fld>
            <a:endParaRPr lang="es-ES"/>
          </a:p>
        </p:txBody>
      </p:sp>
      <p:sp>
        <p:nvSpPr>
          <p:cNvPr id="5" name="Espace réservé du pied de page 4"/>
          <p:cNvSpPr>
            <a:spLocks noGrp="1"/>
          </p:cNvSpPr>
          <p:nvPr>
            <p:ph type="ftr" sz="quarter" idx="11"/>
          </p:nvPr>
        </p:nvSpPr>
        <p:spPr/>
        <p:txBody>
          <a:bodyPr/>
          <a:lstStyle/>
          <a:p>
            <a:endParaRPr lang="es-ES"/>
          </a:p>
        </p:txBody>
      </p:sp>
      <p:sp>
        <p:nvSpPr>
          <p:cNvPr id="6" name="Espace réservé du numéro de diapositive 5"/>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2503129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s-ES"/>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5" name="Espace réservé de la date 4"/>
          <p:cNvSpPr>
            <a:spLocks noGrp="1"/>
          </p:cNvSpPr>
          <p:nvPr>
            <p:ph type="dt" sz="half" idx="10"/>
          </p:nvPr>
        </p:nvSpPr>
        <p:spPr/>
        <p:txBody>
          <a:bodyPr/>
          <a:lstStyle/>
          <a:p>
            <a:fld id="{14FF4C59-42B6-4E36-91A7-213816D95AF2}" type="datetimeFigureOut">
              <a:rPr lang="es-ES" smtClean="0"/>
              <a:t>21/2/20</a:t>
            </a:fld>
            <a:endParaRPr lang="es-ES"/>
          </a:p>
        </p:txBody>
      </p:sp>
      <p:sp>
        <p:nvSpPr>
          <p:cNvPr id="6" name="Espace réservé du pied de page 5"/>
          <p:cNvSpPr>
            <a:spLocks noGrp="1"/>
          </p:cNvSpPr>
          <p:nvPr>
            <p:ph type="ftr" sz="quarter" idx="11"/>
          </p:nvPr>
        </p:nvSpPr>
        <p:spPr/>
        <p:txBody>
          <a:bodyPr/>
          <a:lstStyle/>
          <a:p>
            <a:endParaRPr lang="es-ES"/>
          </a:p>
        </p:txBody>
      </p:sp>
      <p:sp>
        <p:nvSpPr>
          <p:cNvPr id="7" name="Espace réservé du numéro de diapositive 6"/>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51671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endParaRPr lang="es-ES"/>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7" name="Espace réservé de la date 6"/>
          <p:cNvSpPr>
            <a:spLocks noGrp="1"/>
          </p:cNvSpPr>
          <p:nvPr>
            <p:ph type="dt" sz="half" idx="10"/>
          </p:nvPr>
        </p:nvSpPr>
        <p:spPr/>
        <p:txBody>
          <a:bodyPr/>
          <a:lstStyle/>
          <a:p>
            <a:fld id="{14FF4C59-42B6-4E36-91A7-213816D95AF2}" type="datetimeFigureOut">
              <a:rPr lang="es-ES" smtClean="0"/>
              <a:t>21/2/20</a:t>
            </a:fld>
            <a:endParaRPr lang="es-ES"/>
          </a:p>
        </p:txBody>
      </p:sp>
      <p:sp>
        <p:nvSpPr>
          <p:cNvPr id="8" name="Espace réservé du pied de page 7"/>
          <p:cNvSpPr>
            <a:spLocks noGrp="1"/>
          </p:cNvSpPr>
          <p:nvPr>
            <p:ph type="ftr" sz="quarter" idx="11"/>
          </p:nvPr>
        </p:nvSpPr>
        <p:spPr/>
        <p:txBody>
          <a:bodyPr/>
          <a:lstStyle/>
          <a:p>
            <a:endParaRPr lang="es-ES"/>
          </a:p>
        </p:txBody>
      </p:sp>
      <p:sp>
        <p:nvSpPr>
          <p:cNvPr id="9" name="Espace réservé du numéro de diapositive 8"/>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5573960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s-ES"/>
          </a:p>
        </p:txBody>
      </p:sp>
      <p:sp>
        <p:nvSpPr>
          <p:cNvPr id="3" name="Espace réservé de la date 2"/>
          <p:cNvSpPr>
            <a:spLocks noGrp="1"/>
          </p:cNvSpPr>
          <p:nvPr>
            <p:ph type="dt" sz="half" idx="10"/>
          </p:nvPr>
        </p:nvSpPr>
        <p:spPr/>
        <p:txBody>
          <a:bodyPr/>
          <a:lstStyle/>
          <a:p>
            <a:fld id="{14FF4C59-42B6-4E36-91A7-213816D95AF2}" type="datetimeFigureOut">
              <a:rPr lang="es-ES" smtClean="0"/>
              <a:t>21/2/20</a:t>
            </a:fld>
            <a:endParaRPr lang="es-ES"/>
          </a:p>
        </p:txBody>
      </p:sp>
      <p:sp>
        <p:nvSpPr>
          <p:cNvPr id="4" name="Espace réservé du pied de page 3"/>
          <p:cNvSpPr>
            <a:spLocks noGrp="1"/>
          </p:cNvSpPr>
          <p:nvPr>
            <p:ph type="ftr" sz="quarter" idx="11"/>
          </p:nvPr>
        </p:nvSpPr>
        <p:spPr/>
        <p:txBody>
          <a:bodyPr/>
          <a:lstStyle/>
          <a:p>
            <a:endParaRPr lang="es-ES"/>
          </a:p>
        </p:txBody>
      </p:sp>
      <p:sp>
        <p:nvSpPr>
          <p:cNvPr id="5" name="Espace réservé du numéro de diapositive 4"/>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34030310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4FF4C59-42B6-4E36-91A7-213816D95AF2}" type="datetimeFigureOut">
              <a:rPr lang="es-ES" smtClean="0"/>
              <a:t>21/2/20</a:t>
            </a:fld>
            <a:endParaRPr lang="es-ES"/>
          </a:p>
        </p:txBody>
      </p:sp>
      <p:sp>
        <p:nvSpPr>
          <p:cNvPr id="3" name="Espace réservé du pied de page 2"/>
          <p:cNvSpPr>
            <a:spLocks noGrp="1"/>
          </p:cNvSpPr>
          <p:nvPr>
            <p:ph type="ftr" sz="quarter" idx="11"/>
          </p:nvPr>
        </p:nvSpPr>
        <p:spPr/>
        <p:txBody>
          <a:bodyPr/>
          <a:lstStyle/>
          <a:p>
            <a:endParaRPr lang="es-ES"/>
          </a:p>
        </p:txBody>
      </p:sp>
      <p:sp>
        <p:nvSpPr>
          <p:cNvPr id="4" name="Espace réservé du numéro de diapositive 3"/>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1120665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t>2/21/20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1678604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endParaRPr lang="es-ES"/>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14FF4C59-42B6-4E36-91A7-213816D95AF2}" type="datetimeFigureOut">
              <a:rPr lang="es-ES" smtClean="0"/>
              <a:t>21/2/20</a:t>
            </a:fld>
            <a:endParaRPr lang="es-ES"/>
          </a:p>
        </p:txBody>
      </p:sp>
      <p:sp>
        <p:nvSpPr>
          <p:cNvPr id="6" name="Espace réservé du pied de page 5"/>
          <p:cNvSpPr>
            <a:spLocks noGrp="1"/>
          </p:cNvSpPr>
          <p:nvPr>
            <p:ph type="ftr" sz="quarter" idx="11"/>
          </p:nvPr>
        </p:nvSpPr>
        <p:spPr/>
        <p:txBody>
          <a:bodyPr/>
          <a:lstStyle/>
          <a:p>
            <a:endParaRPr lang="es-ES"/>
          </a:p>
        </p:txBody>
      </p:sp>
      <p:sp>
        <p:nvSpPr>
          <p:cNvPr id="7" name="Espace réservé du numéro de diapositive 6"/>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3193765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endParaRPr lang="es-ES"/>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14FF4C59-42B6-4E36-91A7-213816D95AF2}" type="datetimeFigureOut">
              <a:rPr lang="es-ES" smtClean="0"/>
              <a:t>21/2/20</a:t>
            </a:fld>
            <a:endParaRPr lang="es-ES"/>
          </a:p>
        </p:txBody>
      </p:sp>
      <p:sp>
        <p:nvSpPr>
          <p:cNvPr id="6" name="Espace réservé du pied de page 5"/>
          <p:cNvSpPr>
            <a:spLocks noGrp="1"/>
          </p:cNvSpPr>
          <p:nvPr>
            <p:ph type="ftr" sz="quarter" idx="11"/>
          </p:nvPr>
        </p:nvSpPr>
        <p:spPr/>
        <p:txBody>
          <a:bodyPr/>
          <a:lstStyle/>
          <a:p>
            <a:endParaRPr lang="es-ES"/>
          </a:p>
        </p:txBody>
      </p:sp>
      <p:sp>
        <p:nvSpPr>
          <p:cNvPr id="7" name="Espace réservé du numéro de diapositive 6"/>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320257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endParaRPr lang="es-ES"/>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p:cNvSpPr>
            <a:spLocks noGrp="1"/>
          </p:cNvSpPr>
          <p:nvPr>
            <p:ph type="dt" sz="half" idx="10"/>
          </p:nvPr>
        </p:nvSpPr>
        <p:spPr/>
        <p:txBody>
          <a:bodyPr/>
          <a:lstStyle/>
          <a:p>
            <a:fld id="{14FF4C59-42B6-4E36-91A7-213816D95AF2}" type="datetimeFigureOut">
              <a:rPr lang="es-ES" smtClean="0"/>
              <a:t>21/2/20</a:t>
            </a:fld>
            <a:endParaRPr lang="es-ES"/>
          </a:p>
        </p:txBody>
      </p:sp>
      <p:sp>
        <p:nvSpPr>
          <p:cNvPr id="5" name="Espace réservé du pied de page 4"/>
          <p:cNvSpPr>
            <a:spLocks noGrp="1"/>
          </p:cNvSpPr>
          <p:nvPr>
            <p:ph type="ftr" sz="quarter" idx="11"/>
          </p:nvPr>
        </p:nvSpPr>
        <p:spPr/>
        <p:txBody>
          <a:bodyPr/>
          <a:lstStyle/>
          <a:p>
            <a:endParaRPr lang="es-ES"/>
          </a:p>
        </p:txBody>
      </p:sp>
      <p:sp>
        <p:nvSpPr>
          <p:cNvPr id="6" name="Espace réservé du numéro de diapositive 5"/>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27549960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endParaRPr lang="es-E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p:cNvSpPr>
            <a:spLocks noGrp="1"/>
          </p:cNvSpPr>
          <p:nvPr>
            <p:ph type="dt" sz="half" idx="10"/>
          </p:nvPr>
        </p:nvSpPr>
        <p:spPr/>
        <p:txBody>
          <a:bodyPr/>
          <a:lstStyle/>
          <a:p>
            <a:fld id="{14FF4C59-42B6-4E36-91A7-213816D95AF2}" type="datetimeFigureOut">
              <a:rPr lang="es-ES" smtClean="0"/>
              <a:t>21/2/20</a:t>
            </a:fld>
            <a:endParaRPr lang="es-ES"/>
          </a:p>
        </p:txBody>
      </p:sp>
      <p:sp>
        <p:nvSpPr>
          <p:cNvPr id="5" name="Espace réservé du pied de page 4"/>
          <p:cNvSpPr>
            <a:spLocks noGrp="1"/>
          </p:cNvSpPr>
          <p:nvPr>
            <p:ph type="ftr" sz="quarter" idx="11"/>
          </p:nvPr>
        </p:nvSpPr>
        <p:spPr/>
        <p:txBody>
          <a:bodyPr/>
          <a:lstStyle/>
          <a:p>
            <a:endParaRPr lang="es-ES"/>
          </a:p>
        </p:txBody>
      </p:sp>
      <p:sp>
        <p:nvSpPr>
          <p:cNvPr id="6" name="Espace réservé du numéro de diapositive 5"/>
          <p:cNvSpPr>
            <a:spLocks noGrp="1"/>
          </p:cNvSpPr>
          <p:nvPr>
            <p:ph type="sldNum" sz="quarter" idx="12"/>
          </p:nvPr>
        </p:nvSpPr>
        <p:spPr/>
        <p:txBody>
          <a:bodyPr/>
          <a:lstStyle/>
          <a:p>
            <a:fld id="{3F47AED6-2C7B-45B1-8214-1BE0C87BF509}" type="slidenum">
              <a:rPr lang="es-ES" smtClean="0"/>
              <a:t>‹#›</a:t>
            </a:fld>
            <a:endParaRPr lang="es-ES"/>
          </a:p>
        </p:txBody>
      </p:sp>
    </p:spTree>
    <p:extLst>
      <p:ext uri="{BB962C8B-B14F-4D97-AF65-F5344CB8AC3E}">
        <p14:creationId xmlns:p14="http://schemas.microsoft.com/office/powerpoint/2010/main" val="23891869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41959501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55184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0899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60748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676358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50304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t>2/21/20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42384625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41724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354947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927506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4052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34650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3856995919"/>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16521741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50244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25488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22042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t>2/21/20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13841395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86409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532808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62227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598474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6658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27672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841344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616532182"/>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282214484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5420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t>2/21/20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33879455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0919675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8670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530868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55575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453231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2498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07662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4029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37458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5713133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t>2/21/20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197994096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38467656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64813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99154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347873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126801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212896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75133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19778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85862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77668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t>2/21/20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357248184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642737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860611711"/>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250314252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64731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0659151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0278999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173771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820220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0859849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803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t>2/21/20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4750546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526377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630647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21382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4065373604"/>
      </p:ext>
    </p:extLst>
  </p:cSld>
  <p:clrMapOvr>
    <a:masterClrMapping/>
  </p:clrMapOvr>
  <p:transition spd="med"/>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166919289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4798608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05843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0733670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7" name="Date Placeholder 6"/>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56637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Date Placeholder 2"/>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4683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t>2/21/20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435AEE-1698-CD4B-98D6-3DB1A424B98B}" type="slidenum">
              <a:rPr lang="en-US" smtClean="0"/>
              <a:t>‹#›</a:t>
            </a:fld>
            <a:endParaRPr lang="en-US"/>
          </a:p>
        </p:txBody>
      </p:sp>
    </p:spTree>
    <p:extLst>
      <p:ext uri="{BB962C8B-B14F-4D97-AF65-F5344CB8AC3E}">
        <p14:creationId xmlns:p14="http://schemas.microsoft.com/office/powerpoint/2010/main" val="90499775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0207469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998035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Click to edit Master text styles</a:t>
            </a:r>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150879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853758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218818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892969" y="1151930"/>
            <a:ext cx="7358063" cy="794742"/>
          </a:xfrm>
          <a:prstGeom prst="rect">
            <a:avLst/>
          </a:prstGeom>
        </p:spPr>
        <p:txBody>
          <a:bodyPr anchor="t"/>
          <a:lstStyle/>
          <a:p>
            <a:r>
              <a:t>Title Text</a:t>
            </a:r>
          </a:p>
        </p:txBody>
      </p:sp>
      <p:sp>
        <p:nvSpPr>
          <p:cNvPr id="26" name="Body Level One…"/>
          <p:cNvSpPr txBox="1">
            <a:spLocks noGrp="1"/>
          </p:cNvSpPr>
          <p:nvPr>
            <p:ph type="body" sz="half" idx="1"/>
          </p:nvPr>
        </p:nvSpPr>
        <p:spPr>
          <a:xfrm>
            <a:off x="892969" y="2321927"/>
            <a:ext cx="7358063" cy="339705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1440817" y="6368697"/>
            <a:ext cx="188830" cy="183701"/>
          </a:xfrm>
          <a:prstGeom prst="rect">
            <a:avLst/>
          </a:prstGeom>
          <a:ln w="12700">
            <a:miter lim="400000"/>
          </a:ln>
        </p:spPr>
        <p:txBody>
          <a:bodyPr wrap="none" lIns="30002" tIns="30002" rIns="30002" bIns="30002">
            <a:spAutoFit/>
          </a:bodyPr>
          <a:lstStyle>
            <a:lvl1pPr algn="l">
              <a:defRPr sz="800">
                <a:solidFill>
                  <a:srgbClr val="00A585"/>
                </a:solidFill>
                <a:latin typeface="Open Sans Bold"/>
                <a:ea typeface="Open Sans Bold"/>
                <a:cs typeface="Open Sans Bold"/>
                <a:sym typeface="Open Sans Bold"/>
              </a:defRPr>
            </a:lvl1pPr>
          </a:lstStyle>
          <a:p>
            <a:fld id="{86CB4B4D-7CA3-9044-876B-883B54F8677D}" type="slidenum">
              <a:rPr/>
              <a:pPr/>
              <a:t>‹#›</a:t>
            </a:fld>
            <a:endParaRPr dirty="0"/>
          </a:p>
        </p:txBody>
      </p:sp>
    </p:spTree>
    <p:extLst>
      <p:ext uri="{BB962C8B-B14F-4D97-AF65-F5344CB8AC3E}">
        <p14:creationId xmlns:p14="http://schemas.microsoft.com/office/powerpoint/2010/main" val="3046225973"/>
      </p:ext>
    </p:extLst>
  </p:cSld>
  <p:clrMapOvr>
    <a:masterClrMapping/>
  </p:clrMapOvr>
  <p:transition spd="med"/>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Click to edit Master subtitle style</a:t>
            </a:r>
            <a:endParaRPr lang="en-US"/>
          </a:p>
        </p:txBody>
      </p:sp>
    </p:spTree>
    <p:extLst>
      <p:ext uri="{BB962C8B-B14F-4D97-AF65-F5344CB8AC3E}">
        <p14:creationId xmlns:p14="http://schemas.microsoft.com/office/powerpoint/2010/main" val="353211759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idx="1"/>
          </p:nvPr>
        </p:nvSpPr>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2851600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Click to edit Master text styles</a:t>
            </a:r>
          </a:p>
        </p:txBody>
      </p:sp>
      <p:sp>
        <p:nvSpPr>
          <p:cNvPr id="4" name="Date Placeholder 3"/>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61379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4"/>
          <p:cNvSpPr>
            <a:spLocks noGrp="1"/>
          </p:cNvSpPr>
          <p:nvPr>
            <p:ph type="dt" sz="half" idx="10"/>
          </p:nvPr>
        </p:nvSpPr>
        <p:spPr/>
        <p:txBody>
          <a:body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3262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13" Type="http://schemas.openxmlformats.org/officeDocument/2006/relationships/theme" Target="../theme/theme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slideLayout" Target="../slideLayouts/slideLayout59.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 Id="rId14"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theme" Target="../theme/theme6.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5" Type="http://schemas.openxmlformats.org/officeDocument/2006/relationships/slideLayout" Target="../slideLayouts/slideLayout64.xml"/><Relationship Id="rId10" Type="http://schemas.openxmlformats.org/officeDocument/2006/relationships/slideLayout" Target="../slideLayouts/slideLayout69.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7.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theme" Target="../theme/theme9.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t>2/21/20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t>‹#›</a:t>
            </a:fld>
            <a:endParaRPr lang="en-US"/>
          </a:p>
        </p:txBody>
      </p:sp>
      <p:pic>
        <p:nvPicPr>
          <p:cNvPr id="2051" name="Picture 3"/>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5625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a:t>Modifiez le style du titre</a:t>
            </a:r>
            <a:endParaRPr lang="es-ES"/>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s-ES"/>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FF4C59-42B6-4E36-91A7-213816D95AF2}" type="datetimeFigureOut">
              <a:rPr lang="es-ES" smtClean="0"/>
              <a:t>21/2/20</a:t>
            </a:fld>
            <a:endParaRPr lang="es-ES"/>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47AED6-2C7B-45B1-8214-1BE0C87BF509}" type="slidenum">
              <a:rPr lang="es-ES" smtClean="0"/>
              <a:t>‹#›</a:t>
            </a:fld>
            <a:endParaRPr lang="es-ES"/>
          </a:p>
        </p:txBody>
      </p:sp>
      <p:pic>
        <p:nvPicPr>
          <p:cNvPr id="7" name="Picture 3">
            <a:extLst>
              <a:ext uri="{FF2B5EF4-FFF2-40B4-BE49-F238E27FC236}">
                <a16:creationId xmlns:a16="http://schemas.microsoft.com/office/drawing/2014/main" id="{BE18DF64-FC9A-8148-94A0-F591E592E7D2}"/>
              </a:ext>
            </a:extLst>
          </p:cNvPr>
          <p:cNvPicPr>
            <a:picLocks noChangeAspect="1" noChangeArrowheads="1"/>
          </p:cNvPicPr>
          <p:nvPr userDrawn="1"/>
        </p:nvPicPr>
        <p:blipFill>
          <a:blip r:embed="rId13"/>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015677"/>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7" name="Picture 3">
            <a:extLst>
              <a:ext uri="{FF2B5EF4-FFF2-40B4-BE49-F238E27FC236}">
                <a16:creationId xmlns:a16="http://schemas.microsoft.com/office/drawing/2014/main" id="{FD4698FE-9F47-3C4A-A5CC-97A437BFD497}"/>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785097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7" name="Picture 3">
            <a:extLst>
              <a:ext uri="{FF2B5EF4-FFF2-40B4-BE49-F238E27FC236}">
                <a16:creationId xmlns:a16="http://schemas.microsoft.com/office/drawing/2014/main" id="{DBB0717C-7A0C-E243-8B36-03985EA03CCF}"/>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429964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7" name="Picture 3">
            <a:extLst>
              <a:ext uri="{FF2B5EF4-FFF2-40B4-BE49-F238E27FC236}">
                <a16:creationId xmlns:a16="http://schemas.microsoft.com/office/drawing/2014/main" id="{F61CE9A9-3761-2140-84DD-E7BF8C17D3C9}"/>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1902268"/>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7" name="Picture 3">
            <a:extLst>
              <a:ext uri="{FF2B5EF4-FFF2-40B4-BE49-F238E27FC236}">
                <a16:creationId xmlns:a16="http://schemas.microsoft.com/office/drawing/2014/main" id="{0903942B-A0FA-6644-B63D-176C1109D0AC}"/>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8550714"/>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7" name="Picture 3">
            <a:extLst>
              <a:ext uri="{FF2B5EF4-FFF2-40B4-BE49-F238E27FC236}">
                <a16:creationId xmlns:a16="http://schemas.microsoft.com/office/drawing/2014/main" id="{959371E3-9527-DA46-9711-1AAA856C4CC9}"/>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179728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8" name="Picture 3">
            <a:extLst>
              <a:ext uri="{FF2B5EF4-FFF2-40B4-BE49-F238E27FC236}">
                <a16:creationId xmlns:a16="http://schemas.microsoft.com/office/drawing/2014/main" id="{18DBF2C4-1506-2E46-96AB-DCE2C4C2D189}"/>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6393295"/>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258F6-A5B5-8B4D-8653-34D82FB5D379}" type="datetimeFigureOut">
              <a:rPr lang="en-US" smtClean="0">
                <a:solidFill>
                  <a:prstClr val="black">
                    <a:tint val="75000"/>
                  </a:prstClr>
                </a:solidFill>
              </a:rPr>
              <a:pPr/>
              <a:t>2/21/20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435AEE-1698-CD4B-98D6-3DB1A424B98B}" type="slidenum">
              <a:rPr lang="en-US" smtClean="0">
                <a:solidFill>
                  <a:prstClr val="black">
                    <a:tint val="75000"/>
                  </a:prstClr>
                </a:solidFill>
              </a:rPr>
              <a:pPr/>
              <a:t>‹#›</a:t>
            </a:fld>
            <a:endParaRPr lang="en-US">
              <a:solidFill>
                <a:prstClr val="black">
                  <a:tint val="75000"/>
                </a:prstClr>
              </a:solidFill>
            </a:endParaRPr>
          </a:p>
        </p:txBody>
      </p:sp>
      <p:pic>
        <p:nvPicPr>
          <p:cNvPr id="8" name="Picture 3">
            <a:extLst>
              <a:ext uri="{FF2B5EF4-FFF2-40B4-BE49-F238E27FC236}">
                <a16:creationId xmlns:a16="http://schemas.microsoft.com/office/drawing/2014/main" id="{00E9E6D1-340D-5643-AE34-8EA2D61E1507}"/>
              </a:ext>
            </a:extLst>
          </p:cNvPr>
          <p:cNvPicPr>
            <a:picLocks noChangeAspect="1" noChangeArrowheads="1"/>
          </p:cNvPicPr>
          <p:nvPr userDrawn="1"/>
        </p:nvPicPr>
        <p:blipFill>
          <a:blip r:embed="rId14"/>
          <a:srcRect/>
          <a:stretch/>
        </p:blipFill>
        <p:spPr bwMode="auto">
          <a:xfrm>
            <a:off x="457200" y="6246408"/>
            <a:ext cx="8229600" cy="50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496679"/>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l8H4_PTrkjU"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hemeOverride" Target="../theme/themeOverride1.xml"/><Relationship Id="rId4" Type="http://schemas.openxmlformats.org/officeDocument/2006/relationships/image" Target="../media/image25.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2.xml"/><Relationship Id="rId4" Type="http://schemas.openxmlformats.org/officeDocument/2006/relationships/image" Target="../media/image26.jpeg"/></Relationships>
</file>

<file path=ppt/slides/_rels/slide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 Id="rId9" Type="http://schemas.openxmlformats.org/officeDocument/2006/relationships/image" Target="../media/image11.png"/></Relationships>
</file>

<file path=ppt/slides/_rels/slide6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8.xml"/><Relationship Id="rId4" Type="http://schemas.openxmlformats.org/officeDocument/2006/relationships/image" Target="../media/image3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18A0F79-F492-0B40-B761-174FBA9BA05F}"/>
              </a:ext>
            </a:extLst>
          </p:cNvPr>
          <p:cNvSpPr/>
          <p:nvPr/>
        </p:nvSpPr>
        <p:spPr>
          <a:xfrm>
            <a:off x="821681" y="209410"/>
            <a:ext cx="7500638" cy="615553"/>
          </a:xfrm>
          <a:prstGeom prst="rect">
            <a:avLst/>
          </a:prstGeom>
        </p:spPr>
        <p:txBody>
          <a:bodyPr wrap="square">
            <a:spAutoFit/>
          </a:bodyPr>
          <a:lstStyle/>
          <a:p>
            <a:pPr algn="ctr"/>
            <a:r>
              <a:rPr lang="en-GB" sz="1000" b="1" dirty="0"/>
              <a:t>3-Day Training </a:t>
            </a:r>
          </a:p>
          <a:p>
            <a:pPr algn="ctr"/>
            <a:r>
              <a:rPr lang="en-GB" sz="2400" b="1" dirty="0"/>
              <a:t>Quality and Accountability for Project Cycle Management</a:t>
            </a:r>
            <a:endParaRPr lang="en-US" sz="2400" dirty="0"/>
          </a:p>
        </p:txBody>
      </p:sp>
      <p:pic>
        <p:nvPicPr>
          <p:cNvPr id="5" name="Picture 4">
            <a:extLst>
              <a:ext uri="{FF2B5EF4-FFF2-40B4-BE49-F238E27FC236}">
                <a16:creationId xmlns:a16="http://schemas.microsoft.com/office/drawing/2014/main" id="{471AC268-F2B1-D045-9958-8C6F60599BE7}"/>
              </a:ext>
            </a:extLst>
          </p:cNvPr>
          <p:cNvPicPr>
            <a:picLocks noChangeAspect="1"/>
          </p:cNvPicPr>
          <p:nvPr/>
        </p:nvPicPr>
        <p:blipFill>
          <a:blip r:embed="rId2"/>
          <a:stretch>
            <a:fillRect/>
          </a:stretch>
        </p:blipFill>
        <p:spPr>
          <a:xfrm>
            <a:off x="0" y="824963"/>
            <a:ext cx="9144000" cy="5563048"/>
          </a:xfrm>
          <a:prstGeom prst="rect">
            <a:avLst/>
          </a:prstGeom>
        </p:spPr>
      </p:pic>
      <p:sp>
        <p:nvSpPr>
          <p:cNvPr id="6" name="Text Box 11">
            <a:extLst>
              <a:ext uri="{FF2B5EF4-FFF2-40B4-BE49-F238E27FC236}">
                <a16:creationId xmlns:a16="http://schemas.microsoft.com/office/drawing/2014/main" id="{D00CDA4E-860A-B54C-A4B3-4175B552689B}"/>
              </a:ext>
            </a:extLst>
          </p:cNvPr>
          <p:cNvSpPr txBox="1"/>
          <p:nvPr/>
        </p:nvSpPr>
        <p:spPr>
          <a:xfrm>
            <a:off x="1" y="6388011"/>
            <a:ext cx="9143999" cy="415498"/>
          </a:xfrm>
          <a:prstGeom prst="rect">
            <a:avLst/>
          </a:prstGeom>
          <a:solidFill>
            <a:srgbClr val="FFFFFF"/>
          </a:solidFill>
          <a:ln w="6350">
            <a:noFill/>
          </a:ln>
        </p:spPr>
        <p:txBody>
          <a:bodyPr rot="0" spcFirstLastPara="0" vert="horz" wrap="square" lIns="91440" tIns="45720" rIns="91440" bIns="45720" numCol="1" spcCol="0" rtlCol="0" fromWordArt="0" anchor="t" anchorCtr="0" forceAA="0" compatLnSpc="1">
            <a:prstTxWarp prst="textNoShape">
              <a:avLst/>
            </a:prstTxWarp>
            <a:spAutoFit/>
          </a:bodyPr>
          <a:lstStyle/>
          <a:p>
            <a:pPr algn="ctr">
              <a:spcAft>
                <a:spcPts val="0"/>
              </a:spcAft>
            </a:pPr>
            <a:r>
              <a:rPr lang="es-ES_tradnl" sz="900" dirty="0" err="1">
                <a:effectLst/>
                <a:latin typeface="+mj-lt"/>
                <a:ea typeface="MS Mincho" panose="02020609040205080304" pitchFamily="49" charset="-128"/>
                <a:cs typeface="Arial" panose="020B0604020202020204" pitchFamily="34" charset="0"/>
              </a:rPr>
              <a:t>Published</a:t>
            </a:r>
            <a:r>
              <a:rPr lang="es-ES_tradnl" sz="900" dirty="0">
                <a:effectLst/>
                <a:latin typeface="+mj-lt"/>
                <a:ea typeface="MS Mincho" panose="02020609040205080304" pitchFamily="49" charset="-128"/>
                <a:cs typeface="Arial" panose="020B0604020202020204" pitchFamily="34" charset="0"/>
              </a:rPr>
              <a:t> </a:t>
            </a:r>
            <a:r>
              <a:rPr lang="es-ES_tradnl" sz="900" dirty="0" err="1">
                <a:effectLst/>
                <a:latin typeface="+mj-lt"/>
                <a:ea typeface="MS Mincho" panose="02020609040205080304" pitchFamily="49" charset="-128"/>
                <a:cs typeface="Arial" panose="020B0604020202020204" pitchFamily="34" charset="0"/>
              </a:rPr>
              <a:t>by</a:t>
            </a:r>
            <a:r>
              <a:rPr lang="es-ES_tradnl" sz="900" dirty="0">
                <a:effectLst/>
                <a:latin typeface="+mj-lt"/>
                <a:ea typeface="MS Mincho" panose="02020609040205080304" pitchFamily="49" charset="-128"/>
                <a:cs typeface="Arial" panose="020B0604020202020204" pitchFamily="34" charset="0"/>
              </a:rPr>
              <a:t> </a:t>
            </a:r>
            <a:r>
              <a:rPr lang="es-ES_tradnl" sz="900" dirty="0" err="1">
                <a:effectLst/>
                <a:latin typeface="+mj-lt"/>
                <a:ea typeface="MS Mincho" panose="02020609040205080304" pitchFamily="49" charset="-128"/>
                <a:cs typeface="Arial" panose="020B0604020202020204" pitchFamily="34" charset="0"/>
              </a:rPr>
              <a:t>Community</a:t>
            </a:r>
            <a:r>
              <a:rPr lang="es-ES_tradnl" sz="900" dirty="0">
                <a:effectLst/>
                <a:latin typeface="+mj-lt"/>
                <a:ea typeface="MS Mincho" panose="02020609040205080304" pitchFamily="49" charset="-128"/>
                <a:cs typeface="Arial" panose="020B0604020202020204" pitchFamily="34" charset="0"/>
              </a:rPr>
              <a:t> </a:t>
            </a:r>
            <a:r>
              <a:rPr lang="es-ES_tradnl" sz="900" dirty="0" err="1">
                <a:effectLst/>
                <a:latin typeface="+mj-lt"/>
                <a:ea typeface="MS Mincho" panose="02020609040205080304" pitchFamily="49" charset="-128"/>
                <a:cs typeface="Arial" panose="020B0604020202020204" pitchFamily="34" charset="0"/>
              </a:rPr>
              <a:t>World</a:t>
            </a:r>
            <a:r>
              <a:rPr lang="es-ES_tradnl" sz="900" dirty="0">
                <a:effectLst/>
                <a:latin typeface="+mj-lt"/>
                <a:ea typeface="MS Mincho" panose="02020609040205080304" pitchFamily="49" charset="-128"/>
                <a:cs typeface="Arial" panose="020B0604020202020204" pitchFamily="34" charset="0"/>
              </a:rPr>
              <a:t> </a:t>
            </a:r>
            <a:r>
              <a:rPr lang="es-ES_tradnl" sz="900" dirty="0" err="1">
                <a:effectLst/>
                <a:latin typeface="+mj-lt"/>
                <a:ea typeface="MS Mincho" panose="02020609040205080304" pitchFamily="49" charset="-128"/>
                <a:cs typeface="Arial" panose="020B0604020202020204" pitchFamily="34" charset="0"/>
              </a:rPr>
              <a:t>Service</a:t>
            </a:r>
            <a:r>
              <a:rPr lang="es-ES_tradnl" sz="900" dirty="0">
                <a:effectLst/>
                <a:latin typeface="+mj-lt"/>
                <a:ea typeface="MS Mincho" panose="02020609040205080304" pitchFamily="49" charset="-128"/>
                <a:cs typeface="Arial" panose="020B0604020202020204" pitchFamily="34" charset="0"/>
              </a:rPr>
              <a:t> Asia</a:t>
            </a:r>
          </a:p>
          <a:p>
            <a:pPr algn="ctr">
              <a:spcAft>
                <a:spcPts val="0"/>
              </a:spcAft>
            </a:pPr>
            <a:endParaRPr lang="en-PK" sz="1200" dirty="0">
              <a:effectLst/>
              <a:latin typeface="Cambria" panose="02040503050406030204" pitchFamily="18" charset="0"/>
              <a:ea typeface="MS Mincho" panose="02020609040205080304" pitchFamily="49" charset="-128"/>
              <a:cs typeface="Arial" panose="020B0604020202020204" pitchFamily="34" charset="0"/>
            </a:endParaRPr>
          </a:p>
        </p:txBody>
      </p:sp>
    </p:spTree>
    <p:extLst>
      <p:ext uri="{BB962C8B-B14F-4D97-AF65-F5344CB8AC3E}">
        <p14:creationId xmlns:p14="http://schemas.microsoft.com/office/powerpoint/2010/main" val="23245113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1323439"/>
          </a:xfrm>
          <a:prstGeom prst="rect">
            <a:avLst/>
          </a:prstGeom>
          <a:noFill/>
        </p:spPr>
        <p:txBody>
          <a:bodyPr wrap="square" rtlCol="0">
            <a:spAutoFit/>
          </a:bodyPr>
          <a:lstStyle/>
          <a:p>
            <a:r>
              <a:rPr lang="en-US" sz="4000" b="1" dirty="0">
                <a:solidFill>
                  <a:schemeClr val="accent1"/>
                </a:solidFill>
              </a:rPr>
              <a:t>Red Cross/Red Crescent </a:t>
            </a:r>
          </a:p>
          <a:p>
            <a:r>
              <a:rPr lang="en-US" sz="4000" b="1" dirty="0">
                <a:solidFill>
                  <a:schemeClr val="accent1"/>
                </a:solidFill>
              </a:rPr>
              <a:t>Code of Conduct</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389215" y="1130737"/>
            <a:ext cx="8419343" cy="1569660"/>
          </a:xfrm>
          <a:prstGeom prst="rect">
            <a:avLst/>
          </a:prstGeom>
          <a:noFill/>
        </p:spPr>
        <p:txBody>
          <a:bodyPr wrap="square" rtlCol="0">
            <a:spAutoFit/>
          </a:bodyPr>
          <a:lstStyle/>
          <a:p>
            <a:pPr algn="ctr"/>
            <a:endParaRPr lang="en-US" sz="2400" dirty="0"/>
          </a:p>
          <a:p>
            <a:pPr algn="ctr"/>
            <a:endParaRPr lang="en-US" sz="2400" dirty="0"/>
          </a:p>
          <a:p>
            <a:pPr algn="ctr"/>
            <a:r>
              <a:rPr lang="en-US" sz="2400" dirty="0"/>
              <a:t>English </a:t>
            </a:r>
            <a:r>
              <a:rPr lang="mr-IN" sz="2400" dirty="0"/>
              <a:t>–</a:t>
            </a:r>
            <a:r>
              <a:rPr lang="en-US" sz="2400" dirty="0"/>
              <a:t> </a:t>
            </a:r>
            <a:r>
              <a:rPr lang="en-US" sz="2400" dirty="0">
                <a:hlinkClick r:id="rId2"/>
              </a:rPr>
              <a:t>https://www.youtube.com/watch?v=l8H4_PTrkjU</a:t>
            </a:r>
            <a:endParaRPr lang="en-US" sz="2400" dirty="0"/>
          </a:p>
          <a:p>
            <a:pPr algn="ctr"/>
            <a:endParaRPr lang="en-US" sz="2400" dirty="0"/>
          </a:p>
        </p:txBody>
      </p:sp>
    </p:spTree>
    <p:extLst>
      <p:ext uri="{BB962C8B-B14F-4D97-AF65-F5344CB8AC3E}">
        <p14:creationId xmlns:p14="http://schemas.microsoft.com/office/powerpoint/2010/main" val="34760676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3558271" y="3808764"/>
            <a:ext cx="1523265" cy="914400"/>
          </a:xfrm>
          <a:prstGeom prst="rect">
            <a:avLst/>
          </a:prstGeom>
          <a:solidFill>
            <a:schemeClr val="bg1"/>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2"/>
                </a:solidFill>
              </a:rPr>
              <a:t>Beliefs</a:t>
            </a:r>
          </a:p>
        </p:txBody>
      </p:sp>
      <p:sp>
        <p:nvSpPr>
          <p:cNvPr id="24" name="Rectangle 23"/>
          <p:cNvSpPr/>
          <p:nvPr/>
        </p:nvSpPr>
        <p:spPr>
          <a:xfrm>
            <a:off x="2253878" y="517414"/>
            <a:ext cx="1418234" cy="1275941"/>
          </a:xfrm>
          <a:prstGeom prst="rect">
            <a:avLst/>
          </a:prstGeom>
          <a:solidFill>
            <a:schemeClr val="accent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bg1"/>
                </a:solidFill>
              </a:rPr>
              <a:t>Humanitarian Standards Partnership including Sphere</a:t>
            </a:r>
          </a:p>
        </p:txBody>
      </p:sp>
      <p:sp>
        <p:nvSpPr>
          <p:cNvPr id="20" name="Rectangle 19"/>
          <p:cNvSpPr/>
          <p:nvPr/>
        </p:nvSpPr>
        <p:spPr>
          <a:xfrm>
            <a:off x="4922084" y="2408762"/>
            <a:ext cx="1523265" cy="914400"/>
          </a:xfrm>
          <a:prstGeom prst="rect">
            <a:avLst/>
          </a:prstGeom>
          <a:solidFill>
            <a:schemeClr val="bg1"/>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2"/>
                </a:solidFill>
              </a:rPr>
              <a:t>Commitments</a:t>
            </a:r>
          </a:p>
        </p:txBody>
      </p:sp>
      <p:sp>
        <p:nvSpPr>
          <p:cNvPr id="3" name="Rectangle 2"/>
          <p:cNvSpPr/>
          <p:nvPr/>
        </p:nvSpPr>
        <p:spPr>
          <a:xfrm>
            <a:off x="718666" y="4534747"/>
            <a:ext cx="1418234" cy="914400"/>
          </a:xfrm>
          <a:prstGeom prst="rect">
            <a:avLst/>
          </a:prstGeom>
          <a:solidFill>
            <a:schemeClr val="bg1"/>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2"/>
                </a:solidFill>
              </a:rPr>
              <a:t>Ethical Principles</a:t>
            </a:r>
          </a:p>
        </p:txBody>
      </p:sp>
      <p:sp>
        <p:nvSpPr>
          <p:cNvPr id="14" name="Rectangle 13"/>
          <p:cNvSpPr/>
          <p:nvPr/>
        </p:nvSpPr>
        <p:spPr>
          <a:xfrm>
            <a:off x="1782491" y="5272094"/>
            <a:ext cx="1418234" cy="914400"/>
          </a:xfrm>
          <a:prstGeom prst="rect">
            <a:avLst/>
          </a:prstGeom>
          <a:solidFill>
            <a:schemeClr val="accent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bg1"/>
                </a:solidFill>
              </a:rPr>
              <a:t>Code of Conduct</a:t>
            </a:r>
          </a:p>
        </p:txBody>
      </p:sp>
      <p:sp>
        <p:nvSpPr>
          <p:cNvPr id="15" name="Rectangle 14"/>
          <p:cNvSpPr/>
          <p:nvPr/>
        </p:nvSpPr>
        <p:spPr>
          <a:xfrm>
            <a:off x="6853577" y="4544892"/>
            <a:ext cx="1418234" cy="914400"/>
          </a:xfrm>
          <a:prstGeom prst="rect">
            <a:avLst/>
          </a:prstGeom>
          <a:solidFill>
            <a:schemeClr val="bg1"/>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2"/>
                </a:solidFill>
              </a:rPr>
              <a:t>Legal Rights</a:t>
            </a:r>
          </a:p>
        </p:txBody>
      </p:sp>
      <p:sp>
        <p:nvSpPr>
          <p:cNvPr id="16" name="Rectangle 15"/>
          <p:cNvSpPr/>
          <p:nvPr/>
        </p:nvSpPr>
        <p:spPr>
          <a:xfrm>
            <a:off x="5786400" y="5272094"/>
            <a:ext cx="1418234" cy="914400"/>
          </a:xfrm>
          <a:prstGeom prst="rect">
            <a:avLst/>
          </a:prstGeom>
          <a:solidFill>
            <a:schemeClr val="accent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bg1"/>
                </a:solidFill>
              </a:rPr>
              <a:t>International Humanitarian Law</a:t>
            </a:r>
          </a:p>
        </p:txBody>
      </p:sp>
      <p:sp>
        <p:nvSpPr>
          <p:cNvPr id="17" name="Rectangle 16"/>
          <p:cNvSpPr/>
          <p:nvPr/>
        </p:nvSpPr>
        <p:spPr>
          <a:xfrm>
            <a:off x="2253879" y="2438258"/>
            <a:ext cx="1418234" cy="914400"/>
          </a:xfrm>
          <a:prstGeom prst="rect">
            <a:avLst/>
          </a:prstGeom>
          <a:solidFill>
            <a:schemeClr val="bg1"/>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2"/>
                </a:solidFill>
              </a:rPr>
              <a:t>Role</a:t>
            </a:r>
          </a:p>
        </p:txBody>
      </p:sp>
      <p:sp>
        <p:nvSpPr>
          <p:cNvPr id="18" name="Rectangle 17"/>
          <p:cNvSpPr/>
          <p:nvPr/>
        </p:nvSpPr>
        <p:spPr>
          <a:xfrm>
            <a:off x="3608637" y="3027653"/>
            <a:ext cx="1418234" cy="914400"/>
          </a:xfrm>
          <a:prstGeom prst="rect">
            <a:avLst/>
          </a:prstGeom>
          <a:solidFill>
            <a:schemeClr val="accent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bg1"/>
                </a:solidFill>
              </a:rPr>
              <a:t>Humanitarian Charter</a:t>
            </a:r>
          </a:p>
        </p:txBody>
      </p:sp>
      <p:sp>
        <p:nvSpPr>
          <p:cNvPr id="12" name="Right Arrow 11"/>
          <p:cNvSpPr/>
          <p:nvPr/>
        </p:nvSpPr>
        <p:spPr>
          <a:xfrm rot="18802854">
            <a:off x="2514810" y="4277233"/>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ight Arrow 18"/>
          <p:cNvSpPr/>
          <p:nvPr/>
        </p:nvSpPr>
        <p:spPr>
          <a:xfrm rot="14002913">
            <a:off x="5114688" y="4292430"/>
            <a:ext cx="978408" cy="48463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020444" y="517415"/>
            <a:ext cx="1418234" cy="914400"/>
          </a:xfrm>
          <a:prstGeom prst="rect">
            <a:avLst/>
          </a:prstGeom>
          <a:solidFill>
            <a:schemeClr val="accent2"/>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solidFill>
                  <a:schemeClr val="bg1"/>
                </a:solidFill>
              </a:rPr>
              <a:t>Core Humanitarian Standard</a:t>
            </a:r>
          </a:p>
        </p:txBody>
      </p:sp>
      <p:sp>
        <p:nvSpPr>
          <p:cNvPr id="22" name="Rectangle 21"/>
          <p:cNvSpPr/>
          <p:nvPr/>
        </p:nvSpPr>
        <p:spPr>
          <a:xfrm>
            <a:off x="3580553" y="974615"/>
            <a:ext cx="1523265" cy="914400"/>
          </a:xfrm>
          <a:prstGeom prst="rect">
            <a:avLst/>
          </a:prstGeom>
          <a:solidFill>
            <a:schemeClr val="bg1"/>
          </a:solidFill>
          <a:ln>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2"/>
                </a:solidFill>
              </a:rPr>
              <a:t>Quality &amp; Accountability</a:t>
            </a:r>
          </a:p>
        </p:txBody>
      </p:sp>
    </p:spTree>
    <p:extLst>
      <p:ext uri="{BB962C8B-B14F-4D97-AF65-F5344CB8AC3E}">
        <p14:creationId xmlns:p14="http://schemas.microsoft.com/office/powerpoint/2010/main" val="874981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Exercise - Standards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87" y="4098635"/>
            <a:ext cx="9004300"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9397" y="969818"/>
            <a:ext cx="2894879" cy="2894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3422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Exercise - Standards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389215" y="1130737"/>
            <a:ext cx="8419343" cy="2896499"/>
          </a:xfrm>
          <a:prstGeom prst="rect">
            <a:avLst/>
          </a:prstGeom>
          <a:noFill/>
        </p:spPr>
        <p:txBody>
          <a:bodyPr wrap="square" rtlCol="0">
            <a:spAutoFit/>
          </a:bodyPr>
          <a:lstStyle/>
          <a:p>
            <a:pPr marL="342900" lvl="0" indent="-342900">
              <a:lnSpc>
                <a:spcPct val="115000"/>
              </a:lnSpc>
              <a:spcAft>
                <a:spcPts val="0"/>
              </a:spcAft>
              <a:buFont typeface="Symbol"/>
              <a:buChar char=""/>
            </a:pPr>
            <a:r>
              <a:rPr lang="en-GB" sz="2400" b="1" i="1" dirty="0">
                <a:ea typeface="Cambria"/>
                <a:cs typeface="Arial"/>
              </a:rPr>
              <a:t>What is the topic and the overall purpose of the standard?</a:t>
            </a:r>
          </a:p>
          <a:p>
            <a:pPr marL="342900" lvl="0" indent="-342900">
              <a:lnSpc>
                <a:spcPct val="115000"/>
              </a:lnSpc>
              <a:spcAft>
                <a:spcPts val="0"/>
              </a:spcAft>
              <a:buFont typeface="Symbol"/>
              <a:buChar char=""/>
            </a:pPr>
            <a:endParaRPr lang="es-ES" sz="2000" b="1" dirty="0">
              <a:latin typeface="Cambria"/>
              <a:ea typeface="Cambria"/>
              <a:cs typeface="Arial"/>
            </a:endParaRPr>
          </a:p>
          <a:p>
            <a:pPr marL="342900" lvl="0" indent="-342900">
              <a:lnSpc>
                <a:spcPct val="115000"/>
              </a:lnSpc>
              <a:spcAft>
                <a:spcPts val="0"/>
              </a:spcAft>
              <a:buFont typeface="Symbol"/>
              <a:buChar char=""/>
            </a:pPr>
            <a:r>
              <a:rPr lang="en-GB" sz="2400" b="1" i="1" dirty="0">
                <a:ea typeface="Cambria"/>
                <a:cs typeface="Arial"/>
              </a:rPr>
              <a:t>What content does the standard include?</a:t>
            </a:r>
            <a:br>
              <a:rPr lang="en-GB" sz="2400" b="1" i="1" dirty="0">
                <a:ea typeface="Cambria"/>
                <a:cs typeface="Arial"/>
              </a:rPr>
            </a:br>
            <a:r>
              <a:rPr lang="en-GB" sz="2400" i="1" dirty="0">
                <a:ea typeface="Cambria"/>
                <a:cs typeface="Arial"/>
              </a:rPr>
              <a:t>What are the main sections, and what sort of information is included in each one</a:t>
            </a:r>
          </a:p>
          <a:p>
            <a:pPr lvl="0">
              <a:lnSpc>
                <a:spcPct val="115000"/>
              </a:lnSpc>
              <a:spcAft>
                <a:spcPts val="0"/>
              </a:spcAft>
            </a:pPr>
            <a:endParaRPr lang="es-ES" sz="2000" b="1" dirty="0">
              <a:latin typeface="Cambria"/>
              <a:ea typeface="Cambria"/>
              <a:cs typeface="Arial"/>
            </a:endParaRPr>
          </a:p>
          <a:p>
            <a:pPr marL="342900" lvl="0" indent="-342900">
              <a:lnSpc>
                <a:spcPct val="115000"/>
              </a:lnSpc>
              <a:spcAft>
                <a:spcPts val="1000"/>
              </a:spcAft>
              <a:buFont typeface="Symbol"/>
              <a:buChar char=""/>
            </a:pPr>
            <a:r>
              <a:rPr lang="en-GB" sz="2400" b="1" i="1" dirty="0">
                <a:ea typeface="Cambria"/>
                <a:cs typeface="Arial"/>
              </a:rPr>
              <a:t>Why might this standard be useful for our work in context?</a:t>
            </a:r>
            <a:endParaRPr lang="es-ES" sz="2000" b="1" dirty="0">
              <a:effectLst/>
              <a:latin typeface="Cambria"/>
              <a:ea typeface="Cambria"/>
              <a:cs typeface="Arial"/>
            </a:endParaRPr>
          </a:p>
        </p:txBody>
      </p:sp>
    </p:spTree>
    <p:extLst>
      <p:ext uri="{BB962C8B-B14F-4D97-AF65-F5344CB8AC3E}">
        <p14:creationId xmlns:p14="http://schemas.microsoft.com/office/powerpoint/2010/main" val="37668802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4F81BD"/>
                </a:solidFill>
              </a:rPr>
              <a:t>Key Messages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3000821"/>
          </a:xfrm>
          <a:prstGeom prst="rect">
            <a:avLst/>
          </a:prstGeom>
          <a:noFill/>
        </p:spPr>
        <p:txBody>
          <a:bodyPr wrap="square" rtlCol="0">
            <a:spAutoFit/>
          </a:bodyPr>
          <a:lstStyle/>
          <a:p>
            <a:pPr marL="457200" indent="-457200" defTabSz="450850">
              <a:spcAft>
                <a:spcPts val="1800"/>
              </a:spcAft>
              <a:buClr>
                <a:srgbClr val="9BBB59"/>
              </a:buClr>
              <a:buFont typeface="Wingdings" charset="2"/>
              <a:buChar char=""/>
            </a:pPr>
            <a:r>
              <a:rPr lang="en-US" sz="2400" dirty="0">
                <a:solidFill>
                  <a:prstClr val="black"/>
                </a:solidFill>
              </a:rPr>
              <a:t>Q&amp;A leads to more effective humanitarian response.</a:t>
            </a:r>
          </a:p>
          <a:p>
            <a:pPr marL="457200" indent="-457200" defTabSz="450850">
              <a:spcAft>
                <a:spcPts val="1800"/>
              </a:spcAft>
              <a:buClr>
                <a:srgbClr val="9BBB59"/>
              </a:buClr>
              <a:buFont typeface="Wingdings" charset="2"/>
              <a:buChar char=""/>
            </a:pPr>
            <a:r>
              <a:rPr lang="en-US" sz="2400" dirty="0">
                <a:solidFill>
                  <a:prstClr val="black"/>
                </a:solidFill>
              </a:rPr>
              <a:t>Q&amp;A comes from a combination of human rights, our principles as humanitarians and our legal requirements.</a:t>
            </a:r>
          </a:p>
          <a:p>
            <a:pPr marL="457200" indent="-457200" defTabSz="450850">
              <a:spcAft>
                <a:spcPts val="1800"/>
              </a:spcAft>
              <a:buClr>
                <a:srgbClr val="9BBB59"/>
              </a:buClr>
              <a:buFont typeface="Wingdings" charset="2"/>
              <a:buChar char=""/>
            </a:pPr>
            <a:r>
              <a:rPr lang="en-US" sz="2400" dirty="0">
                <a:solidFill>
                  <a:prstClr val="black"/>
                </a:solidFill>
              </a:rPr>
              <a:t>Q&amp;A is our responsibility as humanitarian actors.</a:t>
            </a:r>
          </a:p>
          <a:p>
            <a:pPr marL="457200" indent="-457200" defTabSz="450850">
              <a:spcAft>
                <a:spcPts val="1800"/>
              </a:spcAft>
              <a:buClr>
                <a:srgbClr val="9BBB59"/>
              </a:buClr>
              <a:buFont typeface="Wingdings" charset="2"/>
              <a:buChar char=""/>
            </a:pPr>
            <a:r>
              <a:rPr lang="en-US" sz="2400" dirty="0">
                <a:solidFill>
                  <a:prstClr val="black"/>
                </a:solidFill>
              </a:rPr>
              <a:t>There are a wide range of resources and tools that can support us ensure Q&amp;A.</a:t>
            </a:r>
          </a:p>
        </p:txBody>
      </p:sp>
    </p:spTree>
    <p:extLst>
      <p:ext uri="{BB962C8B-B14F-4D97-AF65-F5344CB8AC3E}">
        <p14:creationId xmlns:p14="http://schemas.microsoft.com/office/powerpoint/2010/main" val="828876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7" y="243423"/>
            <a:ext cx="8843915" cy="2123658"/>
          </a:xfrm>
          <a:prstGeom prst="rect">
            <a:avLst/>
          </a:prstGeom>
          <a:solidFill>
            <a:schemeClr val="accent1"/>
          </a:solidFill>
        </p:spPr>
        <p:txBody>
          <a:bodyPr wrap="square" rtlCol="0">
            <a:spAutoFit/>
          </a:bodyPr>
          <a:lstStyle/>
          <a:p>
            <a:pPr algn="ctr"/>
            <a:r>
              <a:rPr lang="en-US" sz="6600" b="1" dirty="0">
                <a:solidFill>
                  <a:schemeClr val="bg1"/>
                </a:solidFill>
                <a:latin typeface="+mj-lt"/>
              </a:rPr>
              <a:t>Module 2: Q&amp;A </a:t>
            </a:r>
            <a:endParaRPr lang="en-GB" sz="6600" b="1" dirty="0">
              <a:solidFill>
                <a:schemeClr val="bg1"/>
              </a:solidFill>
              <a:latin typeface="+mj-lt"/>
            </a:endParaRPr>
          </a:p>
          <a:p>
            <a:pPr algn="ctr"/>
            <a:r>
              <a:rPr lang="en-GB" sz="6600" b="1" dirty="0">
                <a:solidFill>
                  <a:schemeClr val="bg1"/>
                </a:solidFill>
                <a:latin typeface="+mj-lt"/>
              </a:rPr>
              <a:t>through</a:t>
            </a:r>
            <a:r>
              <a:rPr lang="es-ES_tradnl" sz="6600" b="1" dirty="0">
                <a:solidFill>
                  <a:schemeClr val="bg1"/>
                </a:solidFill>
                <a:latin typeface="+mj-lt"/>
              </a:rPr>
              <a:t> HPC and PCM</a:t>
            </a:r>
            <a:endParaRPr lang="en-US" sz="6600" b="1" dirty="0">
              <a:solidFill>
                <a:schemeClr val="bg1"/>
              </a:solidFill>
              <a:latin typeface="+mj-lt"/>
            </a:endParaRPr>
          </a:p>
        </p:txBody>
      </p:sp>
      <p:pic>
        <p:nvPicPr>
          <p:cNvPr id="2050" name="Picture 2" descr="C:\Guardado\ADDIS CWS Q&amp;AAP BKK 2019\aaa-BOOKLET\Images PCM\PCM Diagramme for Booklet - 3rd Edition for consultation.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526472" y="2909453"/>
            <a:ext cx="3352801" cy="3435927"/>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0830" y="2909453"/>
            <a:ext cx="5343170" cy="3435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513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3000821"/>
          </a:xfrm>
          <a:prstGeom prst="rect">
            <a:avLst/>
          </a:prstGeom>
          <a:noFill/>
        </p:spPr>
        <p:txBody>
          <a:bodyPr wrap="square" rtlCol="0">
            <a:spAutoFit/>
          </a:bodyPr>
          <a:lstStyle/>
          <a:p>
            <a:pPr>
              <a:spcAft>
                <a:spcPts val="1800"/>
              </a:spcAft>
            </a:pPr>
            <a:r>
              <a:rPr lang="en-GB" sz="2400" b="1" dirty="0">
                <a:solidFill>
                  <a:schemeClr val="accent1"/>
                </a:solidFill>
              </a:rPr>
              <a:t>By the end of this session, participants will be able to:</a:t>
            </a:r>
            <a:endParaRPr lang="en-US" sz="2400" b="1" dirty="0">
              <a:solidFill>
                <a:schemeClr val="accent1"/>
              </a:solidFill>
            </a:endParaRPr>
          </a:p>
          <a:p>
            <a:pPr marL="457200" lvl="0" indent="-457200" defTabSz="450850">
              <a:spcAft>
                <a:spcPts val="1800"/>
              </a:spcAft>
              <a:buClr>
                <a:schemeClr val="accent3"/>
              </a:buClr>
              <a:buFont typeface="+mj-lt"/>
              <a:buAutoNum type="arabicPeriod"/>
            </a:pPr>
            <a:r>
              <a:rPr lang="en-US" sz="2400" dirty="0"/>
              <a:t>Explain the difference and commonalities between the HPC and PCM and identify the phases of each</a:t>
            </a:r>
          </a:p>
          <a:p>
            <a:pPr marL="457200" lvl="0" indent="-457200" defTabSz="450850">
              <a:spcAft>
                <a:spcPts val="1800"/>
              </a:spcAft>
              <a:buClr>
                <a:schemeClr val="accent3"/>
              </a:buClr>
              <a:buFont typeface="+mj-lt"/>
              <a:buAutoNum type="arabicPeriod"/>
            </a:pPr>
            <a:r>
              <a:rPr lang="en-US" sz="2400" dirty="0"/>
              <a:t>List Q&amp;A considerations at each stage of the PCM (and HPC)</a:t>
            </a:r>
          </a:p>
          <a:p>
            <a:pPr marL="457200" lvl="0" indent="-457200" defTabSz="450850">
              <a:spcAft>
                <a:spcPts val="1800"/>
              </a:spcAft>
              <a:buClr>
                <a:schemeClr val="accent3"/>
              </a:buClr>
              <a:buFont typeface="+mj-lt"/>
              <a:buAutoNum type="arabicPeriod"/>
            </a:pPr>
            <a:r>
              <a:rPr lang="en-US" sz="2400" dirty="0"/>
              <a:t>Highlight challenges and opportunities for Q&amp;A through the PCM (and HPC)</a:t>
            </a:r>
          </a:p>
        </p:txBody>
      </p:sp>
    </p:spTree>
    <p:extLst>
      <p:ext uri="{BB962C8B-B14F-4D97-AF65-F5344CB8AC3E}">
        <p14:creationId xmlns:p14="http://schemas.microsoft.com/office/powerpoint/2010/main" val="4924031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HPC</a:t>
            </a: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58532" y="671373"/>
            <a:ext cx="7433046" cy="5244706"/>
          </a:xfrm>
          <a:prstGeom prst="rect">
            <a:avLst/>
          </a:prstGeom>
        </p:spPr>
      </p:pic>
    </p:spTree>
    <p:extLst>
      <p:ext uri="{BB962C8B-B14F-4D97-AF65-F5344CB8AC3E}">
        <p14:creationId xmlns:p14="http://schemas.microsoft.com/office/powerpoint/2010/main" val="2951820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PCM</a:t>
            </a:r>
          </a:p>
        </p:txBody>
      </p:sp>
      <p:pic>
        <p:nvPicPr>
          <p:cNvPr id="3074" name="Picture 2" descr="C:\Guardado\ADDIS CWS Q&amp;AAP BKK 2019\aaa-BOOKLET\Images PCM\PCM Diagramme for Booklet - 3rd Edition for consultati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1473" y="847290"/>
            <a:ext cx="7550727" cy="5340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759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Key Messages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3000821"/>
          </a:xfrm>
          <a:prstGeom prst="rect">
            <a:avLst/>
          </a:prstGeom>
          <a:noFill/>
        </p:spPr>
        <p:txBody>
          <a:bodyPr wrap="square" rtlCol="0">
            <a:spAutoFit/>
          </a:bodyPr>
          <a:lstStyle/>
          <a:p>
            <a:pPr marL="457200" lvl="0" indent="-457200" defTabSz="450850">
              <a:spcAft>
                <a:spcPts val="1800"/>
              </a:spcAft>
              <a:buClr>
                <a:schemeClr val="accent3"/>
              </a:buClr>
              <a:buFont typeface="Wingdings" charset="2"/>
              <a:buChar char=""/>
            </a:pPr>
            <a:r>
              <a:rPr lang="en-US" sz="2400" dirty="0"/>
              <a:t>HPC represents a strategic approach undertaken by several </a:t>
            </a:r>
            <a:r>
              <a:rPr lang="en-US" sz="2400" dirty="0" err="1"/>
              <a:t>organisations</a:t>
            </a:r>
            <a:r>
              <a:rPr lang="en-US" sz="2400" dirty="0"/>
              <a:t> working together.</a:t>
            </a:r>
          </a:p>
          <a:p>
            <a:pPr marL="457200" lvl="0" indent="-457200" defTabSz="450850">
              <a:spcAft>
                <a:spcPts val="1800"/>
              </a:spcAft>
              <a:buClr>
                <a:schemeClr val="accent3"/>
              </a:buClr>
              <a:buFont typeface="Wingdings" charset="2"/>
              <a:buChar char=""/>
            </a:pPr>
            <a:r>
              <a:rPr lang="en-US" sz="2400" dirty="0"/>
              <a:t>PCM includes operational stages of a project.</a:t>
            </a:r>
          </a:p>
          <a:p>
            <a:pPr marL="457200" lvl="0" indent="-457200" defTabSz="450850">
              <a:spcAft>
                <a:spcPts val="1800"/>
              </a:spcAft>
              <a:buClr>
                <a:schemeClr val="accent3"/>
              </a:buClr>
              <a:buFont typeface="Wingdings" charset="2"/>
              <a:buChar char=""/>
            </a:pPr>
            <a:r>
              <a:rPr lang="en-US" sz="2400" dirty="0"/>
              <a:t>Q&amp;A considerations apply to both throughout all phases.</a:t>
            </a:r>
          </a:p>
          <a:p>
            <a:pPr marL="457200" lvl="0" indent="-457200" defTabSz="450850">
              <a:spcAft>
                <a:spcPts val="1800"/>
              </a:spcAft>
              <a:buClr>
                <a:schemeClr val="accent3"/>
              </a:buClr>
              <a:buFont typeface="Wingdings" charset="2"/>
              <a:buChar char=""/>
            </a:pPr>
            <a:r>
              <a:rPr lang="en-US" sz="2400" dirty="0"/>
              <a:t>It is important to acknowledge challenges and opportunities in context to be able to both mitigate and leverage them.</a:t>
            </a:r>
          </a:p>
        </p:txBody>
      </p:sp>
    </p:spTree>
    <p:extLst>
      <p:ext uri="{BB962C8B-B14F-4D97-AF65-F5344CB8AC3E}">
        <p14:creationId xmlns:p14="http://schemas.microsoft.com/office/powerpoint/2010/main" val="3738163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b="1" dirty="0">
                <a:solidFill>
                  <a:schemeClr val="accent1"/>
                </a:solidFill>
                <a:latin typeface="+mn-lt"/>
                <a:ea typeface="+mn-ea"/>
                <a:cs typeface="+mn-cs"/>
              </a:rPr>
              <a:t>Training</a:t>
            </a:r>
            <a:r>
              <a:rPr lang="fr-FR" dirty="0"/>
              <a:t> </a:t>
            </a:r>
            <a:r>
              <a:rPr lang="fr-FR" sz="4000" b="1" dirty="0" err="1">
                <a:solidFill>
                  <a:schemeClr val="accent1"/>
                </a:solidFill>
                <a:latin typeface="+mn-lt"/>
                <a:ea typeface="+mn-ea"/>
                <a:cs typeface="+mn-cs"/>
              </a:rPr>
              <a:t>Aim</a:t>
            </a:r>
            <a:r>
              <a:rPr lang="fr-FR" sz="4000" b="1" dirty="0">
                <a:solidFill>
                  <a:schemeClr val="accent1"/>
                </a:solidFill>
                <a:latin typeface="+mn-lt"/>
                <a:ea typeface="+mn-ea"/>
                <a:cs typeface="+mn-cs"/>
              </a:rPr>
              <a:t> and Objectives</a:t>
            </a:r>
            <a:endParaRPr lang="es-ES" sz="4000" b="1" dirty="0">
              <a:solidFill>
                <a:schemeClr val="accent1"/>
              </a:solidFill>
              <a:latin typeface="+mn-lt"/>
              <a:ea typeface="+mn-ea"/>
              <a:cs typeface="+mn-cs"/>
            </a:endParaRPr>
          </a:p>
        </p:txBody>
      </p:sp>
      <p:sp>
        <p:nvSpPr>
          <p:cNvPr id="3" name="Espace réservé du contenu 2"/>
          <p:cNvSpPr>
            <a:spLocks noGrp="1"/>
          </p:cNvSpPr>
          <p:nvPr>
            <p:ph idx="1"/>
          </p:nvPr>
        </p:nvSpPr>
        <p:spPr/>
        <p:txBody>
          <a:bodyPr>
            <a:normAutofit fontScale="92500" lnSpcReduction="20000"/>
          </a:bodyPr>
          <a:lstStyle/>
          <a:p>
            <a:pPr marL="0" indent="0">
              <a:buNone/>
            </a:pPr>
            <a:r>
              <a:rPr lang="en-US" dirty="0">
                <a:ea typeface="Calibri"/>
                <a:cs typeface="Arial"/>
              </a:rPr>
              <a:t>Aim: </a:t>
            </a:r>
          </a:p>
          <a:p>
            <a:pPr marL="0" indent="0">
              <a:buNone/>
            </a:pPr>
            <a:r>
              <a:rPr lang="en-US" b="1" dirty="0">
                <a:ea typeface="Calibri"/>
                <a:cs typeface="Arial"/>
              </a:rPr>
              <a:t>Contribute to </a:t>
            </a:r>
            <a:r>
              <a:rPr lang="en-GB" b="1" dirty="0">
                <a:ea typeface="Calibri"/>
                <a:cs typeface="Arial"/>
              </a:rPr>
              <a:t>enhancing the quality and accountability of the humanitarian and development projects and programmes for the benefit of communities.</a:t>
            </a:r>
          </a:p>
          <a:p>
            <a:pPr marL="0" indent="0">
              <a:buNone/>
            </a:pPr>
            <a:endParaRPr lang="en-GB" b="1" dirty="0">
              <a:ea typeface="Calibri"/>
              <a:cs typeface="Arial"/>
            </a:endParaRPr>
          </a:p>
          <a:p>
            <a:pPr marL="0" indent="0">
              <a:buNone/>
            </a:pPr>
            <a:r>
              <a:rPr lang="en-GB" dirty="0">
                <a:cs typeface="Arial"/>
              </a:rPr>
              <a:t>Main Objective:</a:t>
            </a:r>
          </a:p>
          <a:p>
            <a:pPr marL="0" indent="0">
              <a:buNone/>
            </a:pPr>
            <a:r>
              <a:rPr lang="en-GB" b="1" dirty="0">
                <a:ea typeface="Calibri"/>
                <a:cs typeface="Arial"/>
              </a:rPr>
              <a:t>Increase the capacities of humanitarian actors to apply quality and accountability standards and tools throughout the PCM phases.</a:t>
            </a:r>
            <a:endParaRPr lang="es-ES" b="1" dirty="0"/>
          </a:p>
        </p:txBody>
      </p:sp>
    </p:spTree>
    <p:extLst>
      <p:ext uri="{BB962C8B-B14F-4D97-AF65-F5344CB8AC3E}">
        <p14:creationId xmlns:p14="http://schemas.microsoft.com/office/powerpoint/2010/main" val="183286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7" y="172814"/>
            <a:ext cx="8843915" cy="3291670"/>
          </a:xfrm>
          <a:prstGeom prst="rect">
            <a:avLst/>
          </a:prstGeom>
          <a:solidFill>
            <a:srgbClr val="C00000"/>
          </a:solidFill>
        </p:spPr>
        <p:txBody>
          <a:bodyPr wrap="square" rtlCol="0">
            <a:spAutoFit/>
          </a:bodyPr>
          <a:lstStyle/>
          <a:p>
            <a:pPr algn="ctr">
              <a:lnSpc>
                <a:spcPct val="115000"/>
              </a:lnSpc>
              <a:spcAft>
                <a:spcPts val="0"/>
              </a:spcAft>
            </a:pPr>
            <a:r>
              <a:rPr lang="en-US" sz="6600" b="1" dirty="0">
                <a:solidFill>
                  <a:schemeClr val="bg1"/>
                </a:solidFill>
              </a:rPr>
              <a:t>Module 3: </a:t>
            </a:r>
            <a:r>
              <a:rPr lang="es-ES_tradnl" sz="6600" b="1" dirty="0">
                <a:solidFill>
                  <a:schemeClr val="bg1"/>
                </a:solidFill>
              </a:rPr>
              <a:t>PCM </a:t>
            </a:r>
            <a:r>
              <a:rPr lang="en-US" sz="6600" b="1" dirty="0">
                <a:solidFill>
                  <a:schemeClr val="bg1"/>
                </a:solidFill>
                <a:ea typeface="Cambria"/>
                <a:cs typeface="Times New Roman"/>
              </a:rPr>
              <a:t>Phase 0</a:t>
            </a:r>
            <a:endParaRPr lang="es-ES" sz="6000" dirty="0">
              <a:solidFill>
                <a:schemeClr val="bg1"/>
              </a:solidFill>
              <a:latin typeface="Cambria"/>
              <a:ea typeface="Cambria"/>
              <a:cs typeface="Arial"/>
            </a:endParaRPr>
          </a:p>
          <a:p>
            <a:pPr algn="ctr"/>
            <a:r>
              <a:rPr lang="en-US" sz="6600" b="1" dirty="0">
                <a:solidFill>
                  <a:schemeClr val="bg1"/>
                </a:solidFill>
                <a:ea typeface="Cambria"/>
                <a:cs typeface="Times New Roman"/>
              </a:rPr>
              <a:t> Learning and Preparedness</a:t>
            </a:r>
            <a:endParaRPr lang="en-US" sz="6600" b="1" dirty="0">
              <a:solidFill>
                <a:schemeClr val="bg1"/>
              </a:solidFill>
            </a:endParaRPr>
          </a:p>
        </p:txBody>
      </p:sp>
      <p:pic>
        <p:nvPicPr>
          <p:cNvPr id="4098" name="Picture 2" descr="C:\Guardado\ADDIS CWS Q&amp;AAP BKK 2019\aaa-BOOKLET\Images PCM\PCM 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12821" y="3464484"/>
            <a:ext cx="3518357" cy="2488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57457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C00000"/>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2769989"/>
          </a:xfrm>
          <a:prstGeom prst="rect">
            <a:avLst/>
          </a:prstGeom>
          <a:noFill/>
        </p:spPr>
        <p:txBody>
          <a:bodyPr wrap="square" rtlCol="0">
            <a:spAutoFit/>
          </a:bodyPr>
          <a:lstStyle/>
          <a:p>
            <a:pPr>
              <a:spcAft>
                <a:spcPts val="1800"/>
              </a:spcAft>
            </a:pPr>
            <a:r>
              <a:rPr lang="en-GB" sz="2400" b="1" dirty="0">
                <a:solidFill>
                  <a:srgbClr val="C00000"/>
                </a:solidFill>
              </a:rPr>
              <a:t>By the end of this session, participants will be able to:</a:t>
            </a:r>
          </a:p>
          <a:p>
            <a:pPr marL="457200" indent="-457200" defTabSz="450850">
              <a:spcAft>
                <a:spcPts val="1800"/>
              </a:spcAft>
              <a:buClr>
                <a:srgbClr val="9BBB59"/>
              </a:buClr>
              <a:buFont typeface="+mj-lt"/>
              <a:buAutoNum type="arabicPeriod"/>
            </a:pPr>
            <a:r>
              <a:rPr lang="en-US" sz="2400" dirty="0">
                <a:solidFill>
                  <a:prstClr val="black"/>
                </a:solidFill>
              </a:rPr>
              <a:t>Explain what happens in the PCM Phase 0 – Learning and Preparedness</a:t>
            </a:r>
          </a:p>
          <a:p>
            <a:pPr marL="457200" indent="-457200" defTabSz="450850">
              <a:spcAft>
                <a:spcPts val="1800"/>
              </a:spcAft>
              <a:buClr>
                <a:srgbClr val="9BBB59"/>
              </a:buClr>
              <a:buFont typeface="+mj-lt"/>
              <a:buAutoNum type="arabicPeriod"/>
            </a:pPr>
            <a:r>
              <a:rPr lang="en-US" sz="2400" dirty="0">
                <a:solidFill>
                  <a:prstClr val="black"/>
                </a:solidFill>
              </a:rPr>
              <a:t>Identify Q&amp;A themes and approaches that are particularly relevant for their own </a:t>
            </a:r>
            <a:r>
              <a:rPr lang="en-US" sz="2400" dirty="0" err="1">
                <a:solidFill>
                  <a:prstClr val="black"/>
                </a:solidFill>
              </a:rPr>
              <a:t>organisation</a:t>
            </a:r>
            <a:r>
              <a:rPr lang="en-US" sz="2400" dirty="0">
                <a:solidFill>
                  <a:prstClr val="black"/>
                </a:solidFill>
              </a:rPr>
              <a:t>: </a:t>
            </a:r>
            <a:br>
              <a:rPr lang="en-US" sz="2400" dirty="0">
                <a:solidFill>
                  <a:prstClr val="black"/>
                </a:solidFill>
              </a:rPr>
            </a:br>
            <a:r>
              <a:rPr lang="en-US" sz="2400" dirty="0">
                <a:solidFill>
                  <a:prstClr val="black"/>
                </a:solidFill>
              </a:rPr>
              <a:t>Do No Harm, capacity building and strengthening</a:t>
            </a:r>
          </a:p>
        </p:txBody>
      </p:sp>
    </p:spTree>
    <p:extLst>
      <p:ext uri="{BB962C8B-B14F-4D97-AF65-F5344CB8AC3E}">
        <p14:creationId xmlns:p14="http://schemas.microsoft.com/office/powerpoint/2010/main" val="3389565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b="1" dirty="0">
                <a:solidFill>
                  <a:srgbClr val="C00000"/>
                </a:solidFill>
                <a:latin typeface="+mn-lt"/>
                <a:ea typeface="+mn-ea"/>
                <a:cs typeface="+mn-cs"/>
              </a:rPr>
              <a:t>Transversal </a:t>
            </a:r>
            <a:r>
              <a:rPr lang="fr-FR" sz="4000" b="1" dirty="0" err="1">
                <a:solidFill>
                  <a:srgbClr val="C00000"/>
                </a:solidFill>
                <a:latin typeface="+mn-lt"/>
                <a:ea typeface="+mn-ea"/>
                <a:cs typeface="+mn-cs"/>
              </a:rPr>
              <a:t>Themes</a:t>
            </a:r>
            <a:r>
              <a:rPr lang="fr-FR" sz="4000" b="1" dirty="0">
                <a:solidFill>
                  <a:srgbClr val="C00000"/>
                </a:solidFill>
                <a:latin typeface="+mn-lt"/>
                <a:ea typeface="+mn-ea"/>
                <a:cs typeface="+mn-cs"/>
              </a:rPr>
              <a:t> and </a:t>
            </a:r>
            <a:r>
              <a:rPr lang="fr-FR" sz="4000" b="1" dirty="0" err="1">
                <a:solidFill>
                  <a:srgbClr val="C00000"/>
                </a:solidFill>
                <a:latin typeface="+mn-lt"/>
                <a:ea typeface="+mn-ea"/>
                <a:cs typeface="+mn-cs"/>
              </a:rPr>
              <a:t>Approaches</a:t>
            </a:r>
            <a:endParaRPr lang="es-ES" sz="4000" b="1" dirty="0">
              <a:solidFill>
                <a:srgbClr val="C00000"/>
              </a:solidFill>
              <a:latin typeface="+mn-lt"/>
              <a:ea typeface="+mn-ea"/>
              <a:cs typeface="+mn-cs"/>
            </a:endParaRPr>
          </a:p>
        </p:txBody>
      </p:sp>
      <p:graphicFrame>
        <p:nvGraphicFramePr>
          <p:cNvPr id="4" name="Espace réservé du contenu 3"/>
          <p:cNvGraphicFramePr>
            <a:graphicFrameLocks noGrp="1"/>
          </p:cNvGraphicFramePr>
          <p:nvPr>
            <p:ph idx="1"/>
          </p:nvPr>
        </p:nvGraphicFramePr>
        <p:xfrm>
          <a:off x="1297226" y="1600201"/>
          <a:ext cx="6549547" cy="4525961"/>
        </p:xfrm>
        <a:graphic>
          <a:graphicData uri="http://schemas.openxmlformats.org/drawingml/2006/table">
            <a:tbl>
              <a:tblPr firstRow="1" firstCol="1" bandRow="1"/>
              <a:tblGrid>
                <a:gridCol w="1938675">
                  <a:extLst>
                    <a:ext uri="{9D8B030D-6E8A-4147-A177-3AD203B41FA5}">
                      <a16:colId xmlns:a16="http://schemas.microsoft.com/office/drawing/2014/main" val="20000"/>
                    </a:ext>
                  </a:extLst>
                </a:gridCol>
                <a:gridCol w="864466">
                  <a:extLst>
                    <a:ext uri="{9D8B030D-6E8A-4147-A177-3AD203B41FA5}">
                      <a16:colId xmlns:a16="http://schemas.microsoft.com/office/drawing/2014/main" val="20001"/>
                    </a:ext>
                  </a:extLst>
                </a:gridCol>
                <a:gridCol w="850561">
                  <a:extLst>
                    <a:ext uri="{9D8B030D-6E8A-4147-A177-3AD203B41FA5}">
                      <a16:colId xmlns:a16="http://schemas.microsoft.com/office/drawing/2014/main" val="20002"/>
                    </a:ext>
                  </a:extLst>
                </a:gridCol>
                <a:gridCol w="796676">
                  <a:extLst>
                    <a:ext uri="{9D8B030D-6E8A-4147-A177-3AD203B41FA5}">
                      <a16:colId xmlns:a16="http://schemas.microsoft.com/office/drawing/2014/main" val="20003"/>
                    </a:ext>
                  </a:extLst>
                </a:gridCol>
                <a:gridCol w="796676">
                  <a:extLst>
                    <a:ext uri="{9D8B030D-6E8A-4147-A177-3AD203B41FA5}">
                      <a16:colId xmlns:a16="http://schemas.microsoft.com/office/drawing/2014/main" val="20004"/>
                    </a:ext>
                  </a:extLst>
                </a:gridCol>
                <a:gridCol w="659937">
                  <a:extLst>
                    <a:ext uri="{9D8B030D-6E8A-4147-A177-3AD203B41FA5}">
                      <a16:colId xmlns:a16="http://schemas.microsoft.com/office/drawing/2014/main" val="20005"/>
                    </a:ext>
                  </a:extLst>
                </a:gridCol>
                <a:gridCol w="642556">
                  <a:extLst>
                    <a:ext uri="{9D8B030D-6E8A-4147-A177-3AD203B41FA5}">
                      <a16:colId xmlns:a16="http://schemas.microsoft.com/office/drawing/2014/main" val="20006"/>
                    </a:ext>
                  </a:extLst>
                </a:gridCol>
              </a:tblGrid>
              <a:tr h="173317">
                <a:tc rowSpan="4">
                  <a:txBody>
                    <a:bodyPr/>
                    <a:lstStyle/>
                    <a:p>
                      <a:pPr algn="ctr">
                        <a:lnSpc>
                          <a:spcPct val="115000"/>
                        </a:lnSpc>
                        <a:spcAft>
                          <a:spcPts val="0"/>
                        </a:spcAft>
                      </a:pPr>
                      <a:r>
                        <a:rPr lang="en-US" sz="900" b="1">
                          <a:effectLst/>
                          <a:latin typeface="Calibri"/>
                          <a:ea typeface="Times New Roman"/>
                          <a:cs typeface="Calibri"/>
                        </a:rPr>
                        <a:t>TRANSVERSAL</a:t>
                      </a:r>
                      <a:br>
                        <a:rPr lang="en-US" sz="900" b="1">
                          <a:effectLst/>
                          <a:latin typeface="Calibri"/>
                          <a:ea typeface="Times New Roman"/>
                          <a:cs typeface="Calibri"/>
                        </a:rPr>
                      </a:br>
                      <a:r>
                        <a:rPr lang="en-US" sz="900" b="1">
                          <a:effectLst/>
                          <a:latin typeface="Calibri"/>
                          <a:ea typeface="Times New Roman"/>
                          <a:cs typeface="Calibri"/>
                        </a:rPr>
                        <a:t>THEMES &amp;</a:t>
                      </a:r>
                      <a:endParaRPr lang="es-ES" sz="1000">
                        <a:effectLst/>
                        <a:latin typeface="Cambria"/>
                        <a:ea typeface="Cambria"/>
                        <a:cs typeface="Arial"/>
                      </a:endParaRPr>
                    </a:p>
                    <a:p>
                      <a:pPr algn="ctr">
                        <a:lnSpc>
                          <a:spcPct val="115000"/>
                        </a:lnSpc>
                        <a:spcAft>
                          <a:spcPts val="0"/>
                        </a:spcAft>
                      </a:pPr>
                      <a:r>
                        <a:rPr lang="en-US" sz="900" b="1">
                          <a:solidFill>
                            <a:srgbClr val="000000"/>
                          </a:solidFill>
                          <a:effectLst/>
                          <a:latin typeface="Calibri"/>
                          <a:ea typeface="Times New Roman"/>
                          <a:cs typeface="Calibri"/>
                        </a:rPr>
                        <a:t>APPROACHES</a:t>
                      </a:r>
                      <a:endParaRPr lang="es-ES" sz="1000">
                        <a:effectLst/>
                        <a:latin typeface="Cambria"/>
                        <a:ea typeface="Cambria"/>
                        <a:cs typeface="Arial"/>
                      </a:endParaRPr>
                    </a:p>
                  </a:txBody>
                  <a:tcPr marL="62603" marR="62603"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900">
                          <a:solidFill>
                            <a:srgbClr val="000000"/>
                          </a:solidFill>
                          <a:effectLst/>
                          <a:latin typeface="Calibri"/>
                          <a:ea typeface="Times New Roman"/>
                          <a:cs typeface="Calibri"/>
                        </a:rPr>
                        <a:t>Module 3</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a:solidFill>
                            <a:srgbClr val="000000"/>
                          </a:solidFill>
                          <a:effectLst/>
                          <a:latin typeface="Calibri"/>
                          <a:ea typeface="Times New Roman"/>
                          <a:cs typeface="Calibri"/>
                        </a:rPr>
                        <a:t>Module 4</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a:solidFill>
                            <a:srgbClr val="000000"/>
                          </a:solidFill>
                          <a:effectLst/>
                          <a:latin typeface="Calibri"/>
                          <a:ea typeface="Times New Roman"/>
                          <a:cs typeface="Calibri"/>
                        </a:rPr>
                        <a:t>Module 5</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a:solidFill>
                            <a:srgbClr val="000000"/>
                          </a:solidFill>
                          <a:effectLst/>
                          <a:latin typeface="Calibri"/>
                          <a:ea typeface="Times New Roman"/>
                          <a:cs typeface="Calibri"/>
                        </a:rPr>
                        <a:t>Module 6</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a:solidFill>
                            <a:srgbClr val="000000"/>
                          </a:solidFill>
                          <a:effectLst/>
                          <a:latin typeface="Calibri"/>
                          <a:ea typeface="Times New Roman"/>
                          <a:cs typeface="Calibri"/>
                        </a:rPr>
                        <a:t>Module 7</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a:solidFill>
                            <a:srgbClr val="000000"/>
                          </a:solidFill>
                          <a:effectLst/>
                          <a:latin typeface="Calibri"/>
                          <a:ea typeface="Times New Roman"/>
                          <a:cs typeface="Calibri"/>
                        </a:rPr>
                        <a:t>Module 8</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0000"/>
                  </a:ext>
                </a:extLst>
              </a:tr>
              <a:tr h="173317">
                <a:tc vMerge="1">
                  <a:txBody>
                    <a:bodyPr/>
                    <a:lstStyle/>
                    <a:p>
                      <a:endParaRPr lang="es-ES"/>
                    </a:p>
                  </a:txBody>
                  <a:tcPr/>
                </a:tc>
                <a:tc gridSpan="6">
                  <a:txBody>
                    <a:bodyPr/>
                    <a:lstStyle/>
                    <a:p>
                      <a:pPr algn="ctr">
                        <a:lnSpc>
                          <a:spcPct val="115000"/>
                        </a:lnSpc>
                        <a:spcAft>
                          <a:spcPts val="0"/>
                        </a:spcAft>
                      </a:pPr>
                      <a:r>
                        <a:rPr lang="en-US" sz="900" b="1">
                          <a:solidFill>
                            <a:srgbClr val="000000"/>
                          </a:solidFill>
                          <a:effectLst/>
                          <a:latin typeface="Calibri"/>
                          <a:ea typeface="Times New Roman"/>
                          <a:cs typeface="Calibri"/>
                        </a:rPr>
                        <a:t>PCM</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10001"/>
                  </a:ext>
                </a:extLst>
              </a:tr>
              <a:tr h="173317">
                <a:tc vMerge="1">
                  <a:txBody>
                    <a:bodyPr/>
                    <a:lstStyle/>
                    <a:p>
                      <a:endParaRPr lang="es-ES"/>
                    </a:p>
                  </a:txBody>
                  <a:tcPr/>
                </a:tc>
                <a:tc>
                  <a:txBody>
                    <a:bodyPr/>
                    <a:lstStyle/>
                    <a:p>
                      <a:pPr algn="ctr">
                        <a:lnSpc>
                          <a:spcPct val="115000"/>
                        </a:lnSpc>
                        <a:spcAft>
                          <a:spcPts val="0"/>
                        </a:spcAft>
                      </a:pPr>
                      <a:r>
                        <a:rPr lang="en-US" sz="900" b="1">
                          <a:solidFill>
                            <a:srgbClr val="000000"/>
                          </a:solidFill>
                          <a:effectLst/>
                          <a:latin typeface="Calibri"/>
                          <a:ea typeface="Times New Roman"/>
                          <a:cs typeface="Calibri"/>
                        </a:rPr>
                        <a:t>Phase 0</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Phase 1</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Phase 2</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Phase 3</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Phase 4</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Phase 5</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0002"/>
                  </a:ext>
                </a:extLst>
              </a:tr>
              <a:tr h="319971">
                <a:tc vMerge="1">
                  <a:txBody>
                    <a:bodyPr/>
                    <a:lstStyle/>
                    <a:p>
                      <a:endParaRPr lang="es-ES"/>
                    </a:p>
                  </a:txBody>
                  <a:tcPr/>
                </a:tc>
                <a:tc>
                  <a:txBody>
                    <a:bodyPr/>
                    <a:lstStyle/>
                    <a:p>
                      <a:pPr algn="ctr">
                        <a:lnSpc>
                          <a:spcPct val="115000"/>
                        </a:lnSpc>
                        <a:spcAft>
                          <a:spcPts val="0"/>
                        </a:spcAft>
                      </a:pPr>
                      <a:r>
                        <a:rPr lang="en-US" sz="900" b="1" dirty="0">
                          <a:solidFill>
                            <a:srgbClr val="000000"/>
                          </a:solidFill>
                          <a:effectLst/>
                          <a:latin typeface="Calibri"/>
                          <a:ea typeface="Times New Roman"/>
                          <a:cs typeface="Calibri"/>
                        </a:rPr>
                        <a:t>Learning and Preparedness</a:t>
                      </a:r>
                      <a:endParaRPr lang="es-ES" sz="1000" dirty="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Identification</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Formulation</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Mobilisation</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Execution</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tc>
                  <a:txBody>
                    <a:bodyPr/>
                    <a:lstStyle/>
                    <a:p>
                      <a:pPr algn="ctr">
                        <a:lnSpc>
                          <a:spcPct val="115000"/>
                        </a:lnSpc>
                        <a:spcAft>
                          <a:spcPts val="0"/>
                        </a:spcAft>
                      </a:pPr>
                      <a:r>
                        <a:rPr lang="en-US" sz="900" b="1">
                          <a:solidFill>
                            <a:srgbClr val="000000"/>
                          </a:solidFill>
                          <a:effectLst/>
                          <a:latin typeface="Calibri"/>
                          <a:ea typeface="Times New Roman"/>
                          <a:cs typeface="Calibri"/>
                        </a:rPr>
                        <a:t>Exit</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5B3D7"/>
                    </a:solidFill>
                  </a:tcPr>
                </a:tc>
                <a:extLst>
                  <a:ext uri="{0D108BD9-81ED-4DB2-BD59-A6C34878D82A}">
                    <a16:rowId xmlns:a16="http://schemas.microsoft.com/office/drawing/2014/main" val="10003"/>
                  </a:ext>
                </a:extLst>
              </a:tr>
              <a:tr h="394167">
                <a:tc>
                  <a:txBody>
                    <a:bodyPr/>
                    <a:lstStyle/>
                    <a:p>
                      <a:pPr>
                        <a:lnSpc>
                          <a:spcPct val="115000"/>
                        </a:lnSpc>
                        <a:spcAft>
                          <a:spcPts val="0"/>
                        </a:spcAft>
                      </a:pPr>
                      <a:r>
                        <a:rPr lang="en-US" sz="900">
                          <a:effectLst/>
                          <a:latin typeface="Calibri"/>
                          <a:ea typeface="Times New Roman"/>
                          <a:cs typeface="Calibri"/>
                        </a:rPr>
                        <a:t>Community Capacity Strengthening </a:t>
                      </a:r>
                      <a:endParaRPr lang="es-ES" sz="1000">
                        <a:effectLst/>
                        <a:latin typeface="Cambria"/>
                        <a:ea typeface="Cambria"/>
                        <a:cs typeface="Arial"/>
                      </a:endParaRPr>
                    </a:p>
                    <a:p>
                      <a:pPr>
                        <a:lnSpc>
                          <a:spcPct val="115000"/>
                        </a:lnSpc>
                        <a:spcAft>
                          <a:spcPts val="0"/>
                        </a:spcAft>
                      </a:pPr>
                      <a:r>
                        <a:rPr lang="en-US" sz="900">
                          <a:effectLst/>
                          <a:latin typeface="Calibri"/>
                          <a:ea typeface="Times New Roman"/>
                          <a:cs typeface="Calibri"/>
                        </a:rPr>
                        <a:t>Community Engagement (CE)</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358228">
                <a:tc>
                  <a:txBody>
                    <a:bodyPr/>
                    <a:lstStyle/>
                    <a:p>
                      <a:pPr>
                        <a:lnSpc>
                          <a:spcPct val="115000"/>
                        </a:lnSpc>
                        <a:spcAft>
                          <a:spcPts val="0"/>
                        </a:spcAft>
                      </a:pPr>
                      <a:r>
                        <a:rPr lang="en-US" sz="900">
                          <a:solidFill>
                            <a:srgbClr val="000000"/>
                          </a:solidFill>
                          <a:effectLst/>
                          <a:latin typeface="Calibri"/>
                          <a:ea typeface="Times New Roman"/>
                          <a:cs typeface="Calibri"/>
                        </a:rPr>
                        <a:t>Staff Capacity Building</a:t>
                      </a:r>
                      <a:endParaRPr lang="es-ES" sz="1000">
                        <a:effectLst/>
                        <a:latin typeface="Cambria"/>
                        <a:ea typeface="Cambria"/>
                        <a:cs typeface="Arial"/>
                      </a:endParaRPr>
                    </a:p>
                    <a:p>
                      <a:pPr>
                        <a:lnSpc>
                          <a:spcPct val="115000"/>
                        </a:lnSpc>
                        <a:spcAft>
                          <a:spcPts val="0"/>
                        </a:spcAft>
                      </a:pPr>
                      <a:r>
                        <a:rPr lang="en-US" sz="900">
                          <a:solidFill>
                            <a:srgbClr val="000000"/>
                          </a:solidFill>
                          <a:effectLst/>
                          <a:latin typeface="Calibri"/>
                          <a:ea typeface="Times New Roman"/>
                          <a:cs typeface="Calibri"/>
                        </a:rPr>
                        <a:t>Organisational Capacities</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48374">
                <a:tc>
                  <a:txBody>
                    <a:bodyPr/>
                    <a:lstStyle/>
                    <a:p>
                      <a:pPr>
                        <a:lnSpc>
                          <a:spcPct val="115000"/>
                        </a:lnSpc>
                        <a:spcAft>
                          <a:spcPts val="0"/>
                        </a:spcAft>
                      </a:pPr>
                      <a:r>
                        <a:rPr lang="en-US" sz="900">
                          <a:solidFill>
                            <a:srgbClr val="000000"/>
                          </a:solidFill>
                          <a:effectLst/>
                          <a:latin typeface="Calibri"/>
                          <a:ea typeface="Times New Roman"/>
                          <a:cs typeface="Calibri"/>
                        </a:rPr>
                        <a:t>Participation of all Stakeholders </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402862">
                <a:tc>
                  <a:txBody>
                    <a:bodyPr/>
                    <a:lstStyle/>
                    <a:p>
                      <a:pPr>
                        <a:lnSpc>
                          <a:spcPct val="115000"/>
                        </a:lnSpc>
                        <a:spcAft>
                          <a:spcPts val="0"/>
                        </a:spcAft>
                      </a:pPr>
                      <a:r>
                        <a:rPr lang="en-US" sz="900">
                          <a:effectLst/>
                          <a:latin typeface="Calibri"/>
                          <a:ea typeface="Times New Roman"/>
                          <a:cs typeface="Calibri"/>
                        </a:rPr>
                        <a:t>Inclusion</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89810">
                <a:tc>
                  <a:txBody>
                    <a:bodyPr/>
                    <a:lstStyle/>
                    <a:p>
                      <a:pPr>
                        <a:lnSpc>
                          <a:spcPct val="115000"/>
                        </a:lnSpc>
                        <a:spcAft>
                          <a:spcPts val="0"/>
                        </a:spcAft>
                      </a:pPr>
                      <a:r>
                        <a:rPr lang="en-US" sz="900">
                          <a:solidFill>
                            <a:srgbClr val="000000"/>
                          </a:solidFill>
                          <a:effectLst/>
                          <a:latin typeface="Calibri"/>
                          <a:ea typeface="Times New Roman"/>
                          <a:cs typeface="Calibri"/>
                        </a:rPr>
                        <a:t>Coordination </a:t>
                      </a:r>
                      <a:endParaRPr lang="es-ES" sz="1000">
                        <a:effectLst/>
                        <a:latin typeface="Cambria"/>
                        <a:ea typeface="Cambria"/>
                        <a:cs typeface="Arial"/>
                      </a:endParaRPr>
                    </a:p>
                    <a:p>
                      <a:pPr>
                        <a:lnSpc>
                          <a:spcPct val="115000"/>
                        </a:lnSpc>
                        <a:spcAft>
                          <a:spcPts val="0"/>
                        </a:spcAft>
                      </a:pPr>
                      <a:r>
                        <a:rPr lang="en-US" sz="900">
                          <a:solidFill>
                            <a:srgbClr val="000000"/>
                          </a:solidFill>
                          <a:effectLst/>
                          <a:latin typeface="Calibri"/>
                          <a:ea typeface="Times New Roman"/>
                          <a:cs typeface="Calibri"/>
                        </a:rPr>
                        <a:t>(incl. data/information management)</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445756">
                <a:tc>
                  <a:txBody>
                    <a:bodyPr/>
                    <a:lstStyle/>
                    <a:p>
                      <a:pPr>
                        <a:lnSpc>
                          <a:spcPct val="115000"/>
                        </a:lnSpc>
                        <a:spcAft>
                          <a:spcPts val="0"/>
                        </a:spcAft>
                      </a:pPr>
                      <a:r>
                        <a:rPr lang="en-US" sz="900">
                          <a:effectLst/>
                          <a:latin typeface="Calibri"/>
                          <a:ea typeface="Times New Roman"/>
                          <a:cs typeface="Calibri"/>
                        </a:rPr>
                        <a:t>Gender Based Violence (GBV)</a:t>
                      </a:r>
                      <a:br>
                        <a:rPr lang="en-US" sz="900">
                          <a:effectLst/>
                          <a:latin typeface="Calibri"/>
                          <a:ea typeface="Times New Roman"/>
                          <a:cs typeface="Calibri"/>
                        </a:rPr>
                      </a:br>
                      <a:r>
                        <a:rPr lang="en-US" sz="900">
                          <a:effectLst/>
                          <a:latin typeface="Calibri"/>
                          <a:ea typeface="Times New Roman"/>
                          <a:cs typeface="Calibri"/>
                        </a:rPr>
                        <a:t>Sexual Exploitation and Abuse (SEA)</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45756">
                <a:tc>
                  <a:txBody>
                    <a:bodyPr/>
                    <a:lstStyle/>
                    <a:p>
                      <a:pPr>
                        <a:lnSpc>
                          <a:spcPct val="115000"/>
                        </a:lnSpc>
                        <a:spcAft>
                          <a:spcPts val="0"/>
                        </a:spcAft>
                      </a:pPr>
                      <a:r>
                        <a:rPr lang="en-US" sz="900">
                          <a:effectLst/>
                          <a:latin typeface="Calibri"/>
                          <a:ea typeface="Times New Roman"/>
                          <a:cs typeface="Calibri"/>
                        </a:rPr>
                        <a:t>Staff Management </a:t>
                      </a:r>
                      <a:br>
                        <a:rPr lang="en-US" sz="900">
                          <a:effectLst/>
                          <a:latin typeface="Calibri"/>
                          <a:ea typeface="Times New Roman"/>
                          <a:cs typeface="Calibri"/>
                        </a:rPr>
                      </a:br>
                      <a:r>
                        <a:rPr lang="en-US" sz="900">
                          <a:effectLst/>
                          <a:latin typeface="Calibri"/>
                          <a:ea typeface="Times New Roman"/>
                          <a:cs typeface="Calibri"/>
                        </a:rPr>
                        <a:t>(incl. remote management, security)</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79956">
                <a:tc>
                  <a:txBody>
                    <a:bodyPr/>
                    <a:lstStyle/>
                    <a:p>
                      <a:pPr>
                        <a:lnSpc>
                          <a:spcPct val="115000"/>
                        </a:lnSpc>
                        <a:spcAft>
                          <a:spcPts val="0"/>
                        </a:spcAft>
                      </a:pPr>
                      <a:r>
                        <a:rPr lang="en-US" sz="900">
                          <a:effectLst/>
                          <a:latin typeface="Calibri"/>
                          <a:ea typeface="Times New Roman"/>
                          <a:cs typeface="Calibri"/>
                        </a:rPr>
                        <a:t>Communication</a:t>
                      </a:r>
                      <a:endParaRPr lang="es-ES" sz="1000">
                        <a:effectLst/>
                        <a:latin typeface="Cambria"/>
                        <a:ea typeface="Cambria"/>
                        <a:cs typeface="Arial"/>
                      </a:endParaRPr>
                    </a:p>
                    <a:p>
                      <a:pPr>
                        <a:lnSpc>
                          <a:spcPct val="115000"/>
                        </a:lnSpc>
                        <a:spcAft>
                          <a:spcPts val="0"/>
                        </a:spcAft>
                      </a:pPr>
                      <a:r>
                        <a:rPr lang="en-US" sz="900">
                          <a:effectLst/>
                          <a:latin typeface="Calibri"/>
                          <a:ea typeface="Times New Roman"/>
                          <a:cs typeface="Calibri"/>
                        </a:rPr>
                        <a:t>Feedback Mechanisms</a:t>
                      </a:r>
                      <a:endParaRPr lang="es-ES" sz="1000">
                        <a:effectLst/>
                        <a:latin typeface="Cambria"/>
                        <a:ea typeface="Cambria"/>
                        <a:cs typeface="Arial"/>
                      </a:endParaRPr>
                    </a:p>
                    <a:p>
                      <a:pPr>
                        <a:lnSpc>
                          <a:spcPct val="115000"/>
                        </a:lnSpc>
                        <a:spcAft>
                          <a:spcPts val="0"/>
                        </a:spcAft>
                      </a:pPr>
                      <a:r>
                        <a:rPr lang="en-US" sz="900">
                          <a:effectLst/>
                          <a:latin typeface="Calibri"/>
                          <a:ea typeface="Times New Roman"/>
                          <a:cs typeface="Calibri"/>
                        </a:rPr>
                        <a:t>Complaints Mechanisms</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1"/>
                  </a:ext>
                </a:extLst>
              </a:tr>
              <a:tr h="321130">
                <a:tc>
                  <a:txBody>
                    <a:bodyPr/>
                    <a:lstStyle/>
                    <a:p>
                      <a:pPr>
                        <a:lnSpc>
                          <a:spcPct val="115000"/>
                        </a:lnSpc>
                        <a:spcAft>
                          <a:spcPts val="0"/>
                        </a:spcAft>
                      </a:pPr>
                      <a:r>
                        <a:rPr lang="en-US" sz="900">
                          <a:effectLst/>
                          <a:latin typeface="Calibri"/>
                          <a:ea typeface="Times New Roman"/>
                          <a:cs typeface="Calibri"/>
                        </a:rPr>
                        <a:t>Do No Harm</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BE5F1"/>
                    </a:solidFill>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b="1">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a:solidFill>
                            <a:srgbClr val="000000"/>
                          </a:solidFill>
                          <a:effectLst/>
                          <a:latin typeface="Calibri"/>
                          <a:ea typeface="Times New Roman"/>
                          <a:cs typeface="Calibri"/>
                        </a:rPr>
                        <a:t>x</a:t>
                      </a:r>
                      <a:endParaRPr lang="es-ES" sz="100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500" dirty="0">
                          <a:solidFill>
                            <a:srgbClr val="000000"/>
                          </a:solidFill>
                          <a:effectLst/>
                          <a:latin typeface="Calibri"/>
                          <a:ea typeface="Times New Roman"/>
                          <a:cs typeface="Calibri"/>
                        </a:rPr>
                        <a:t>x</a:t>
                      </a:r>
                      <a:endParaRPr lang="es-ES" sz="1000" dirty="0">
                        <a:effectLst/>
                        <a:latin typeface="Cambria"/>
                        <a:ea typeface="Cambria"/>
                        <a:cs typeface="Arial"/>
                      </a:endParaRPr>
                    </a:p>
                  </a:txBody>
                  <a:tcPr marL="62603" marR="626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022315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C00000"/>
                </a:solidFill>
              </a:rPr>
              <a:t>Key Messages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3877985"/>
          </a:xfrm>
          <a:prstGeom prst="rect">
            <a:avLst/>
          </a:prstGeom>
          <a:noFill/>
        </p:spPr>
        <p:txBody>
          <a:bodyPr wrap="square" rtlCol="0">
            <a:spAutoFit/>
          </a:bodyPr>
          <a:lstStyle/>
          <a:p>
            <a:pPr marL="457200" indent="-457200" defTabSz="450850">
              <a:spcAft>
                <a:spcPts val="1800"/>
              </a:spcAft>
              <a:buClr>
                <a:srgbClr val="9BBB59"/>
              </a:buClr>
              <a:buFont typeface="Wingdings" charset="2"/>
              <a:buChar char=""/>
            </a:pPr>
            <a:r>
              <a:rPr lang="en-US" sz="2400" dirty="0">
                <a:solidFill>
                  <a:prstClr val="black"/>
                </a:solidFill>
              </a:rPr>
              <a:t>Learning and Preparedness is the strongest opportunity to implement quality and accountability effectively.</a:t>
            </a:r>
          </a:p>
          <a:p>
            <a:pPr marL="457200" indent="-457200" defTabSz="450850">
              <a:spcAft>
                <a:spcPts val="1800"/>
              </a:spcAft>
              <a:buClr>
                <a:srgbClr val="9BBB59"/>
              </a:buClr>
              <a:buFont typeface="Wingdings" charset="2"/>
              <a:buChar char=""/>
            </a:pPr>
            <a:r>
              <a:rPr lang="en-US" sz="2400" dirty="0">
                <a:solidFill>
                  <a:prstClr val="black"/>
                </a:solidFill>
              </a:rPr>
              <a:t>Communicating with and involving the affected community always leads to better quality and more accountable projects.</a:t>
            </a:r>
          </a:p>
          <a:p>
            <a:pPr marL="457200" indent="-457200" defTabSz="450850">
              <a:spcAft>
                <a:spcPts val="1800"/>
              </a:spcAft>
              <a:buClr>
                <a:srgbClr val="9BBB59"/>
              </a:buClr>
              <a:buFont typeface="Wingdings" charset="2"/>
              <a:buChar char=""/>
            </a:pPr>
            <a:r>
              <a:rPr lang="en-US" sz="2400" dirty="0">
                <a:solidFill>
                  <a:prstClr val="black"/>
                </a:solidFill>
              </a:rPr>
              <a:t>As humanitarians, we have the power and influence to bring about negative as well as positive change. We must mitigate the potential negative implications of our work, especially in sensitive environments. </a:t>
            </a:r>
          </a:p>
        </p:txBody>
      </p:sp>
    </p:spTree>
    <p:extLst>
      <p:ext uri="{BB962C8B-B14F-4D97-AF65-F5344CB8AC3E}">
        <p14:creationId xmlns:p14="http://schemas.microsoft.com/office/powerpoint/2010/main" val="3784682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8" y="197667"/>
            <a:ext cx="8843915" cy="2123658"/>
          </a:xfrm>
          <a:prstGeom prst="rect">
            <a:avLst/>
          </a:prstGeom>
          <a:solidFill>
            <a:srgbClr val="00B050"/>
          </a:solidFill>
        </p:spPr>
        <p:txBody>
          <a:bodyPr wrap="square" rtlCol="0">
            <a:spAutoFit/>
          </a:bodyPr>
          <a:lstStyle/>
          <a:p>
            <a:pPr algn="ctr"/>
            <a:r>
              <a:rPr lang="en-US" sz="6600" b="1" dirty="0">
                <a:solidFill>
                  <a:schemeClr val="bg1"/>
                </a:solidFill>
                <a:latin typeface="+mj-lt"/>
              </a:rPr>
              <a:t>Module 4: </a:t>
            </a:r>
            <a:r>
              <a:rPr lang="es-ES_tradnl" sz="6600" b="1" dirty="0">
                <a:solidFill>
                  <a:schemeClr val="bg1"/>
                </a:solidFill>
                <a:latin typeface="+mj-lt"/>
              </a:rPr>
              <a:t>PCM </a:t>
            </a:r>
            <a:r>
              <a:rPr lang="es-ES_tradnl" sz="6600" b="1" dirty="0" err="1">
                <a:solidFill>
                  <a:schemeClr val="bg1"/>
                </a:solidFill>
                <a:latin typeface="+mj-lt"/>
              </a:rPr>
              <a:t>Phase</a:t>
            </a:r>
            <a:r>
              <a:rPr lang="es-ES_tradnl" sz="6600" b="1" dirty="0">
                <a:solidFill>
                  <a:schemeClr val="bg1"/>
                </a:solidFill>
                <a:latin typeface="+mj-lt"/>
              </a:rPr>
              <a:t> 1 </a:t>
            </a:r>
            <a:r>
              <a:rPr lang="en-US" sz="6600" b="1" dirty="0">
                <a:solidFill>
                  <a:schemeClr val="bg1"/>
                </a:solidFill>
                <a:latin typeface="+mj-lt"/>
              </a:rPr>
              <a:t>Identification </a:t>
            </a:r>
          </a:p>
        </p:txBody>
      </p:sp>
      <p:pic>
        <p:nvPicPr>
          <p:cNvPr id="5122" name="Picture 2" descr="C:\Guardado\ADDIS CWS Q&amp;AAP BKK 2019\aaa-BOOKLET\Images PCM\PCM 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8457" y="2431605"/>
            <a:ext cx="5067086" cy="35842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984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50"/>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4570482"/>
          </a:xfrm>
          <a:prstGeom prst="rect">
            <a:avLst/>
          </a:prstGeom>
          <a:noFill/>
        </p:spPr>
        <p:txBody>
          <a:bodyPr wrap="square" rtlCol="0">
            <a:spAutoFit/>
          </a:bodyPr>
          <a:lstStyle/>
          <a:p>
            <a:pPr>
              <a:spcAft>
                <a:spcPts val="1800"/>
              </a:spcAft>
            </a:pPr>
            <a:r>
              <a:rPr lang="en-GB" sz="2400" b="1" dirty="0">
                <a:solidFill>
                  <a:srgbClr val="00B050"/>
                </a:solidFill>
              </a:rPr>
              <a:t>By the end of this session, participants will be able to:</a:t>
            </a:r>
          </a:p>
          <a:p>
            <a:pPr marL="457200" indent="-457200" defTabSz="450850">
              <a:spcAft>
                <a:spcPts val="1800"/>
              </a:spcAft>
              <a:buClr>
                <a:srgbClr val="9BBB59"/>
              </a:buClr>
              <a:buFont typeface="+mj-lt"/>
              <a:buAutoNum type="arabicPeriod"/>
            </a:pPr>
            <a:r>
              <a:rPr lang="en-US" sz="2400" dirty="0">
                <a:solidFill>
                  <a:prstClr val="black"/>
                </a:solidFill>
              </a:rPr>
              <a:t>Explain what happens in the PCM Phase 1 – Identification</a:t>
            </a:r>
          </a:p>
          <a:p>
            <a:pPr marL="457200" indent="-457200" defTabSz="450850">
              <a:spcAft>
                <a:spcPts val="1800"/>
              </a:spcAft>
              <a:buClr>
                <a:srgbClr val="9BBB59"/>
              </a:buClr>
              <a:buFont typeface="+mj-lt"/>
              <a:buAutoNum type="arabicPeriod"/>
            </a:pPr>
            <a:r>
              <a:rPr lang="en-US" sz="2400" dirty="0">
                <a:solidFill>
                  <a:prstClr val="black"/>
                </a:solidFill>
              </a:rPr>
              <a:t>Describe participatory assessment, why it is important and how it is done</a:t>
            </a:r>
          </a:p>
          <a:p>
            <a:pPr marL="457200" indent="-457200" defTabSz="450850">
              <a:spcAft>
                <a:spcPts val="1800"/>
              </a:spcAft>
              <a:buClr>
                <a:srgbClr val="9BBB59"/>
              </a:buClr>
              <a:buFont typeface="+mj-lt"/>
              <a:buAutoNum type="arabicPeriod"/>
            </a:pPr>
            <a:r>
              <a:rPr lang="en-US" sz="2400" dirty="0">
                <a:solidFill>
                  <a:prstClr val="black"/>
                </a:solidFill>
              </a:rPr>
              <a:t>Plan an inclusive assessment in which community members can participate safely and are kept informed</a:t>
            </a:r>
          </a:p>
          <a:p>
            <a:pPr marL="457200" indent="-457200" defTabSz="450850">
              <a:spcAft>
                <a:spcPts val="1800"/>
              </a:spcAft>
              <a:buClr>
                <a:srgbClr val="9BBB59"/>
              </a:buClr>
              <a:buFont typeface="+mj-lt"/>
              <a:buAutoNum type="arabicPeriod"/>
            </a:pPr>
            <a:r>
              <a:rPr lang="en-US" sz="2400" dirty="0">
                <a:solidFill>
                  <a:prstClr val="black"/>
                </a:solidFill>
              </a:rPr>
              <a:t>List key protection considerations and transversal themes and approaches when designing an assessment</a:t>
            </a:r>
          </a:p>
          <a:p>
            <a:pPr marL="457200" indent="-457200" defTabSz="450850">
              <a:spcAft>
                <a:spcPts val="1800"/>
              </a:spcAft>
              <a:buClr>
                <a:srgbClr val="9BBB59"/>
              </a:buClr>
              <a:buFont typeface="Wingdings" charset="2"/>
              <a:buChar char=""/>
            </a:pPr>
            <a:endParaRPr lang="en-US" sz="2400" dirty="0">
              <a:solidFill>
                <a:prstClr val="black"/>
              </a:solidFill>
            </a:endParaRPr>
          </a:p>
        </p:txBody>
      </p:sp>
    </p:spTree>
    <p:extLst>
      <p:ext uri="{BB962C8B-B14F-4D97-AF65-F5344CB8AC3E}">
        <p14:creationId xmlns:p14="http://schemas.microsoft.com/office/powerpoint/2010/main" val="594923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50"/>
                </a:solidFill>
              </a:rPr>
              <a:t>PCM Phase 1 </a:t>
            </a:r>
            <a:r>
              <a:rPr lang="mr-IN" sz="4000" b="1" dirty="0">
                <a:solidFill>
                  <a:srgbClr val="00B050"/>
                </a:solidFill>
              </a:rPr>
              <a:t>–</a:t>
            </a:r>
            <a:r>
              <a:rPr lang="en-US" sz="4000" b="1" dirty="0">
                <a:solidFill>
                  <a:srgbClr val="00B050"/>
                </a:solidFill>
              </a:rPr>
              <a:t> Identification</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4632037"/>
          </a:xfrm>
          <a:prstGeom prst="rect">
            <a:avLst/>
          </a:prstGeom>
          <a:noFill/>
        </p:spPr>
        <p:txBody>
          <a:bodyPr wrap="square" rtlCol="0">
            <a:spAutoFit/>
          </a:bodyPr>
          <a:lstStyle/>
          <a:p>
            <a:pPr marL="457200" lvl="0" indent="-457200" defTabSz="450850">
              <a:spcAft>
                <a:spcPts val="1800"/>
              </a:spcAft>
              <a:buClr>
                <a:schemeClr val="accent5"/>
              </a:buClr>
              <a:buFont typeface="Wingdings" charset="2"/>
              <a:buChar char=""/>
            </a:pPr>
            <a:r>
              <a:rPr lang="en-US" sz="2400" dirty="0"/>
              <a:t>Data collection and analysis</a:t>
            </a:r>
          </a:p>
          <a:p>
            <a:pPr marL="457200" lvl="0" indent="-457200" defTabSz="450850">
              <a:spcAft>
                <a:spcPts val="1800"/>
              </a:spcAft>
              <a:buClr>
                <a:schemeClr val="accent5"/>
              </a:buClr>
              <a:buFont typeface="Wingdings" charset="2"/>
              <a:buChar char=""/>
            </a:pPr>
            <a:endParaRPr lang="en-US" sz="2400" dirty="0"/>
          </a:p>
          <a:p>
            <a:pPr marL="457200" lvl="0" indent="-457200" defTabSz="450850">
              <a:spcBef>
                <a:spcPts val="1200"/>
              </a:spcBef>
              <a:spcAft>
                <a:spcPts val="1800"/>
              </a:spcAft>
              <a:buClr>
                <a:schemeClr val="accent5"/>
              </a:buClr>
              <a:buFont typeface="Wingdings" charset="2"/>
              <a:buChar char=""/>
            </a:pPr>
            <a:r>
              <a:rPr lang="en-US" sz="2400" dirty="0"/>
              <a:t>Select strategies to address the problems/needs/interests of target groups</a:t>
            </a:r>
          </a:p>
          <a:p>
            <a:pPr marL="457200" lvl="0" indent="-457200" defTabSz="450850">
              <a:spcAft>
                <a:spcPts val="1200"/>
              </a:spcAft>
              <a:buClr>
                <a:schemeClr val="accent5"/>
              </a:buClr>
              <a:buFont typeface="Wingdings" charset="2"/>
              <a:buChar char=""/>
            </a:pPr>
            <a:r>
              <a:rPr lang="en-US" sz="2400" dirty="0"/>
              <a:t>Intervention strategy based on:</a:t>
            </a:r>
          </a:p>
          <a:p>
            <a:pPr marL="971550" lvl="0" indent="-457200" defTabSz="450850">
              <a:spcAft>
                <a:spcPts val="1200"/>
              </a:spcAft>
              <a:buClr>
                <a:schemeClr val="accent5"/>
              </a:buClr>
              <a:buFont typeface="Wingdings" charset="2"/>
              <a:buChar char=""/>
            </a:pPr>
            <a:r>
              <a:rPr lang="en-US" sz="2000" dirty="0"/>
              <a:t>Geographic and/or thematic scope;</a:t>
            </a:r>
          </a:p>
          <a:p>
            <a:pPr marL="971550" lvl="0" indent="-457200" defTabSz="450850">
              <a:spcAft>
                <a:spcPts val="1200"/>
              </a:spcAft>
              <a:buClr>
                <a:schemeClr val="accent5"/>
              </a:buClr>
              <a:buFont typeface="Wingdings" charset="2"/>
              <a:buChar char=""/>
            </a:pPr>
            <a:r>
              <a:rPr lang="en-US" sz="2000" dirty="0"/>
              <a:t>Project Objectives</a:t>
            </a:r>
          </a:p>
          <a:p>
            <a:pPr marL="971550" lvl="0" indent="-457200" defTabSz="450850">
              <a:spcAft>
                <a:spcPts val="1200"/>
              </a:spcAft>
              <a:buClr>
                <a:schemeClr val="accent5"/>
              </a:buClr>
              <a:buFont typeface="Wingdings" charset="2"/>
              <a:buChar char=""/>
            </a:pPr>
            <a:r>
              <a:rPr lang="en-US" sz="2000" dirty="0"/>
              <a:t>Project Stakeholders </a:t>
            </a:r>
          </a:p>
          <a:p>
            <a:pPr marL="971550" lvl="0" indent="-457200" defTabSz="450850">
              <a:spcAft>
                <a:spcPts val="1800"/>
              </a:spcAft>
              <a:buClr>
                <a:schemeClr val="accent5"/>
              </a:buClr>
              <a:buFont typeface="Wingdings" charset="2"/>
              <a:buChar char=""/>
            </a:pPr>
            <a:r>
              <a:rPr lang="en-US" sz="2000" dirty="0"/>
              <a:t>Project Context – threats and opportunities, problems and needs </a:t>
            </a:r>
          </a:p>
        </p:txBody>
      </p:sp>
      <p:sp>
        <p:nvSpPr>
          <p:cNvPr id="3" name="Rectangle 2"/>
          <p:cNvSpPr/>
          <p:nvPr/>
        </p:nvSpPr>
        <p:spPr>
          <a:xfrm>
            <a:off x="697247" y="1754315"/>
            <a:ext cx="1664886" cy="562432"/>
          </a:xfrm>
          <a:prstGeom prst="rect">
            <a:avLst/>
          </a:prstGeom>
          <a:solidFill>
            <a:schemeClr val="accent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t>Context</a:t>
            </a:r>
          </a:p>
        </p:txBody>
      </p:sp>
      <p:sp>
        <p:nvSpPr>
          <p:cNvPr id="14" name="Rectangle 13"/>
          <p:cNvSpPr/>
          <p:nvPr/>
        </p:nvSpPr>
        <p:spPr>
          <a:xfrm>
            <a:off x="2779080" y="1754315"/>
            <a:ext cx="1664886" cy="562432"/>
          </a:xfrm>
          <a:prstGeom prst="rect">
            <a:avLst/>
          </a:prstGeom>
          <a:solidFill>
            <a:schemeClr val="accent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t>Problems</a:t>
            </a:r>
          </a:p>
        </p:txBody>
      </p:sp>
      <p:sp>
        <p:nvSpPr>
          <p:cNvPr id="15" name="Rectangle 14"/>
          <p:cNvSpPr/>
          <p:nvPr/>
        </p:nvSpPr>
        <p:spPr>
          <a:xfrm>
            <a:off x="4786187" y="1754315"/>
            <a:ext cx="1664886" cy="562432"/>
          </a:xfrm>
          <a:prstGeom prst="rect">
            <a:avLst/>
          </a:prstGeom>
          <a:solidFill>
            <a:schemeClr val="accent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t>Needs</a:t>
            </a:r>
          </a:p>
        </p:txBody>
      </p:sp>
      <p:sp>
        <p:nvSpPr>
          <p:cNvPr id="16" name="Rectangle 15"/>
          <p:cNvSpPr/>
          <p:nvPr/>
        </p:nvSpPr>
        <p:spPr>
          <a:xfrm>
            <a:off x="6831191" y="1754315"/>
            <a:ext cx="1664886" cy="562432"/>
          </a:xfrm>
          <a:prstGeom prst="rect">
            <a:avLst/>
          </a:prstGeom>
          <a:solidFill>
            <a:schemeClr val="accent5"/>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b="1" dirty="0"/>
              <a:t>Opportunities</a:t>
            </a:r>
          </a:p>
        </p:txBody>
      </p:sp>
    </p:spTree>
    <p:extLst>
      <p:ext uri="{BB962C8B-B14F-4D97-AF65-F5344CB8AC3E}">
        <p14:creationId xmlns:p14="http://schemas.microsoft.com/office/powerpoint/2010/main" val="9061270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50"/>
                </a:solidFill>
              </a:rPr>
              <a:t>Key Messages</a:t>
            </a:r>
          </a:p>
        </p:txBody>
      </p:sp>
      <p:sp>
        <p:nvSpPr>
          <p:cNvPr id="2" name="TextBox 1"/>
          <p:cNvSpPr txBox="1"/>
          <p:nvPr/>
        </p:nvSpPr>
        <p:spPr>
          <a:xfrm>
            <a:off x="542771" y="1333500"/>
            <a:ext cx="8068806" cy="4832092"/>
          </a:xfrm>
          <a:prstGeom prst="rect">
            <a:avLst/>
          </a:prstGeom>
          <a:noFill/>
        </p:spPr>
        <p:txBody>
          <a:bodyPr wrap="square" rtlCol="0">
            <a:spAutoFit/>
          </a:bodyPr>
          <a:lstStyle/>
          <a:p>
            <a:pPr marL="342900" indent="-342900">
              <a:buFont typeface="Arial" panose="020B0604020202020204" pitchFamily="34" charset="0"/>
              <a:buChar char="•"/>
            </a:pPr>
            <a:r>
              <a:rPr lang="en-US" sz="2200" dirty="0">
                <a:solidFill>
                  <a:prstClr val="black"/>
                </a:solidFill>
              </a:rPr>
              <a:t>Identification involves assessments on context, problems, needs and opportunities.</a:t>
            </a:r>
          </a:p>
          <a:p>
            <a:pPr marL="342900" indent="-342900">
              <a:buFont typeface="Arial" panose="020B0604020202020204" pitchFamily="34" charset="0"/>
              <a:buChar char="•"/>
            </a:pPr>
            <a:r>
              <a:rPr lang="en-US" sz="2200" dirty="0">
                <a:solidFill>
                  <a:prstClr val="black"/>
                </a:solidFill>
              </a:rPr>
              <a:t>The main outcome is the outline of an intervention strategy based on: Geographic and/or thematic scope; Project Objectives; Project Stakeholders and Project Context.</a:t>
            </a:r>
          </a:p>
          <a:p>
            <a:pPr marL="342900" indent="-342900">
              <a:buFont typeface="Arial" panose="020B0604020202020204" pitchFamily="34" charset="0"/>
              <a:buChar char="•"/>
            </a:pPr>
            <a:r>
              <a:rPr lang="en-US" sz="2200" dirty="0">
                <a:solidFill>
                  <a:prstClr val="black"/>
                </a:solidFill>
              </a:rPr>
              <a:t>Participation of communities and communicating with communities are key principles that ensure the quality and accountability of projects.</a:t>
            </a:r>
          </a:p>
          <a:p>
            <a:pPr marL="342900" indent="-342900">
              <a:buFont typeface="Arial" panose="020B0604020202020204" pitchFamily="34" charset="0"/>
              <a:buChar char="•"/>
            </a:pPr>
            <a:r>
              <a:rPr lang="en-US" sz="2200" dirty="0">
                <a:solidFill>
                  <a:prstClr val="black"/>
                </a:solidFill>
              </a:rPr>
              <a:t>In this phase, we should ask communities about their preferred way of receiving information, engaging in the project activities and decision making, giving feedback or flagging issues (complaints).</a:t>
            </a:r>
          </a:p>
          <a:p>
            <a:pPr marL="342900" indent="-342900">
              <a:buFont typeface="Arial" panose="020B0604020202020204" pitchFamily="34" charset="0"/>
              <a:buChar char="•"/>
            </a:pPr>
            <a:r>
              <a:rPr lang="en-US" sz="2200" dirty="0">
                <a:solidFill>
                  <a:prstClr val="black"/>
                </a:solidFill>
              </a:rPr>
              <a:t>Minimum information sharing: about the </a:t>
            </a:r>
            <a:r>
              <a:rPr lang="en-US" sz="2200" dirty="0" err="1">
                <a:solidFill>
                  <a:prstClr val="black"/>
                </a:solidFill>
              </a:rPr>
              <a:t>organisation</a:t>
            </a:r>
            <a:r>
              <a:rPr lang="en-US" sz="2200" dirty="0">
                <a:solidFill>
                  <a:prstClr val="black"/>
                </a:solidFill>
              </a:rPr>
              <a:t>, Q&amp;A commitments, contacts, scope of work, what will be done with the assessment information collected, how beneficiaries are selected.</a:t>
            </a:r>
          </a:p>
        </p:txBody>
      </p:sp>
    </p:spTree>
    <p:extLst>
      <p:ext uri="{BB962C8B-B14F-4D97-AF65-F5344CB8AC3E}">
        <p14:creationId xmlns:p14="http://schemas.microsoft.com/office/powerpoint/2010/main" val="4454689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7" y="243423"/>
            <a:ext cx="8843915" cy="2123658"/>
          </a:xfrm>
          <a:prstGeom prst="rect">
            <a:avLst/>
          </a:prstGeom>
          <a:solidFill>
            <a:srgbClr val="7030A0"/>
          </a:solidFill>
        </p:spPr>
        <p:txBody>
          <a:bodyPr wrap="square" rtlCol="0">
            <a:spAutoFit/>
          </a:bodyPr>
          <a:lstStyle/>
          <a:p>
            <a:pPr algn="ctr"/>
            <a:r>
              <a:rPr lang="en-US" sz="6600" b="1" dirty="0">
                <a:solidFill>
                  <a:schemeClr val="bg1"/>
                </a:solidFill>
                <a:latin typeface="+mj-lt"/>
              </a:rPr>
              <a:t>Module 5: PCM Phase 2 </a:t>
            </a:r>
          </a:p>
          <a:p>
            <a:pPr algn="ctr"/>
            <a:r>
              <a:rPr lang="es-ES_tradnl" sz="6600" b="1" dirty="0" err="1">
                <a:solidFill>
                  <a:schemeClr val="bg1"/>
                </a:solidFill>
                <a:latin typeface="+mj-lt"/>
              </a:rPr>
              <a:t>Formulation</a:t>
            </a:r>
            <a:endParaRPr lang="en-US" sz="6600" b="1" dirty="0">
              <a:solidFill>
                <a:schemeClr val="bg1"/>
              </a:solidFill>
              <a:latin typeface="+mj-lt"/>
            </a:endParaRPr>
          </a:p>
        </p:txBody>
      </p:sp>
      <p:pic>
        <p:nvPicPr>
          <p:cNvPr id="6146" name="Picture 2" descr="C:\Guardado\ADDIS CWS Q&amp;AAP BKK 2019\aaa-BOOKLET\Images PCM\PCM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9492" y="2367082"/>
            <a:ext cx="5225015" cy="3694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1276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7030A0"/>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5309146"/>
          </a:xfrm>
          <a:prstGeom prst="rect">
            <a:avLst/>
          </a:prstGeom>
          <a:noFill/>
        </p:spPr>
        <p:txBody>
          <a:bodyPr wrap="square" rtlCol="0">
            <a:spAutoFit/>
          </a:bodyPr>
          <a:lstStyle/>
          <a:p>
            <a:pPr>
              <a:spcAft>
                <a:spcPts val="1800"/>
              </a:spcAft>
            </a:pPr>
            <a:r>
              <a:rPr lang="en-GB" sz="2400" b="1" dirty="0">
                <a:solidFill>
                  <a:srgbClr val="7030A0"/>
                </a:solidFill>
              </a:rPr>
              <a:t>By the end of this session, participants will be able to:</a:t>
            </a:r>
          </a:p>
          <a:p>
            <a:pPr marL="457200" indent="-457200" defTabSz="450850">
              <a:spcAft>
                <a:spcPts val="1800"/>
              </a:spcAft>
              <a:buClr>
                <a:srgbClr val="9BBB59"/>
              </a:buClr>
              <a:buFont typeface="+mj-lt"/>
              <a:buAutoNum type="arabicPeriod"/>
            </a:pPr>
            <a:r>
              <a:rPr lang="en-US" sz="2400" dirty="0">
                <a:solidFill>
                  <a:prstClr val="black"/>
                </a:solidFill>
              </a:rPr>
              <a:t>Explain what happens in the PCM Phase 2 – Formulation </a:t>
            </a:r>
          </a:p>
          <a:p>
            <a:pPr marL="457200" indent="-457200" defTabSz="450850">
              <a:spcAft>
                <a:spcPts val="1800"/>
              </a:spcAft>
              <a:buClr>
                <a:srgbClr val="9BBB59"/>
              </a:buClr>
              <a:buFont typeface="+mj-lt"/>
              <a:buAutoNum type="arabicPeriod"/>
            </a:pPr>
            <a:r>
              <a:rPr lang="en-US" sz="2400" dirty="0">
                <a:solidFill>
                  <a:prstClr val="black"/>
                </a:solidFill>
              </a:rPr>
              <a:t>Identify tools to help ensure that plans consider the inclusion of vulnerable groups</a:t>
            </a:r>
          </a:p>
          <a:p>
            <a:pPr marL="457200" indent="-457200" defTabSz="450850">
              <a:spcAft>
                <a:spcPts val="1800"/>
              </a:spcAft>
              <a:buClr>
                <a:srgbClr val="9BBB59"/>
              </a:buClr>
              <a:buFont typeface="+mj-lt"/>
              <a:buAutoNum type="arabicPeriod"/>
            </a:pPr>
            <a:r>
              <a:rPr lang="en-US" sz="2400" dirty="0">
                <a:solidFill>
                  <a:prstClr val="black"/>
                </a:solidFill>
              </a:rPr>
              <a:t>List the relevant standards that help to ensure our plans are focused on Q&amp;A</a:t>
            </a:r>
          </a:p>
          <a:p>
            <a:pPr marL="457200" indent="-457200" defTabSz="450850">
              <a:spcAft>
                <a:spcPts val="1800"/>
              </a:spcAft>
              <a:buClr>
                <a:srgbClr val="9BBB59"/>
              </a:buClr>
              <a:buFont typeface="+mj-lt"/>
              <a:buAutoNum type="arabicPeriod"/>
            </a:pPr>
            <a:r>
              <a:rPr lang="en-US" sz="2400" dirty="0">
                <a:solidFill>
                  <a:prstClr val="black"/>
                </a:solidFill>
              </a:rPr>
              <a:t>Include budget and time allowances for key Q&amp;A activities when designing plans – participation, dealing with complaints, security, coordination (and how these are affected by remote management situations)</a:t>
            </a:r>
          </a:p>
          <a:p>
            <a:pPr marL="457200" indent="-457200" defTabSz="450850">
              <a:spcAft>
                <a:spcPts val="1800"/>
              </a:spcAft>
              <a:buClr>
                <a:srgbClr val="9BBB59"/>
              </a:buClr>
              <a:buFont typeface="Wingdings" charset="2"/>
              <a:buChar char=""/>
            </a:pPr>
            <a:endParaRPr lang="en-US" sz="2400" dirty="0">
              <a:solidFill>
                <a:prstClr val="black"/>
              </a:solidFill>
            </a:endParaRPr>
          </a:p>
        </p:txBody>
      </p:sp>
    </p:spTree>
    <p:extLst>
      <p:ext uri="{BB962C8B-B14F-4D97-AF65-F5344CB8AC3E}">
        <p14:creationId xmlns:p14="http://schemas.microsoft.com/office/powerpoint/2010/main" val="5949230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b="1" dirty="0">
                <a:solidFill>
                  <a:schemeClr val="accent1"/>
                </a:solidFill>
                <a:latin typeface="+mn-lt"/>
                <a:ea typeface="+mn-ea"/>
                <a:cs typeface="+mn-cs"/>
              </a:rPr>
              <a:t>Learning Objectives</a:t>
            </a:r>
            <a:endParaRPr lang="es-ES" sz="4000" b="1" dirty="0">
              <a:solidFill>
                <a:schemeClr val="accent1"/>
              </a:solidFill>
              <a:latin typeface="+mn-lt"/>
              <a:ea typeface="+mn-ea"/>
              <a:cs typeface="+mn-cs"/>
            </a:endParaRPr>
          </a:p>
        </p:txBody>
      </p:sp>
      <p:sp>
        <p:nvSpPr>
          <p:cNvPr id="3" name="Espace réservé du contenu 2"/>
          <p:cNvSpPr>
            <a:spLocks noGrp="1"/>
          </p:cNvSpPr>
          <p:nvPr>
            <p:ph idx="1"/>
          </p:nvPr>
        </p:nvSpPr>
        <p:spPr>
          <a:xfrm>
            <a:off x="263236" y="1600200"/>
            <a:ext cx="8631382" cy="4525963"/>
          </a:xfrm>
        </p:spPr>
        <p:txBody>
          <a:bodyPr>
            <a:normAutofit fontScale="85000" lnSpcReduction="10000"/>
          </a:bodyPr>
          <a:lstStyle/>
          <a:p>
            <a:pPr marL="0" indent="0">
              <a:lnSpc>
                <a:spcPct val="115000"/>
              </a:lnSpc>
              <a:spcAft>
                <a:spcPts val="0"/>
              </a:spcAft>
              <a:buNone/>
            </a:pPr>
            <a:r>
              <a:rPr lang="en-US" sz="2800" i="1" dirty="0">
                <a:ea typeface="Calibri"/>
                <a:cs typeface="Times New Roman"/>
              </a:rPr>
              <a:t>	At the end of the 3-day Training, participants will be able to:</a:t>
            </a:r>
          </a:p>
          <a:p>
            <a:pPr marL="0" indent="0">
              <a:lnSpc>
                <a:spcPct val="115000"/>
              </a:lnSpc>
              <a:spcAft>
                <a:spcPts val="0"/>
              </a:spcAft>
              <a:buNone/>
            </a:pPr>
            <a:endParaRPr lang="es-ES" sz="2800" i="1" dirty="0">
              <a:latin typeface="Cambria"/>
              <a:ea typeface="Cambria"/>
              <a:cs typeface="Arial"/>
            </a:endParaRPr>
          </a:p>
          <a:p>
            <a:pPr lvl="0">
              <a:buFont typeface="Symbol"/>
              <a:buChar char=""/>
            </a:pPr>
            <a:r>
              <a:rPr lang="en-US" b="1" dirty="0">
                <a:ea typeface="Calibri"/>
                <a:cs typeface="Times New Roman"/>
              </a:rPr>
              <a:t>Identify key initiatives and tools </a:t>
            </a:r>
            <a:r>
              <a:rPr lang="en-US" dirty="0">
                <a:ea typeface="Calibri"/>
                <a:cs typeface="Times New Roman"/>
              </a:rPr>
              <a:t>contributing to Q&amp;A</a:t>
            </a:r>
            <a:endParaRPr lang="es-ES" dirty="0"/>
          </a:p>
          <a:p>
            <a:pPr lvl="0">
              <a:buFont typeface="Symbol"/>
              <a:buChar char=""/>
            </a:pPr>
            <a:r>
              <a:rPr lang="en-US" b="1" dirty="0">
                <a:ea typeface="Calibri"/>
                <a:cs typeface="Times New Roman"/>
              </a:rPr>
              <a:t>Outline opportunities, challenges and resources </a:t>
            </a:r>
            <a:r>
              <a:rPr lang="en-US" dirty="0">
                <a:ea typeface="Calibri"/>
                <a:cs typeface="Times New Roman"/>
              </a:rPr>
              <a:t>in implementing Q&amp;A throughout the PCM</a:t>
            </a:r>
            <a:endParaRPr lang="es-ES" dirty="0"/>
          </a:p>
          <a:p>
            <a:pPr lvl="0">
              <a:buFont typeface="Symbol"/>
              <a:buChar char=""/>
            </a:pPr>
            <a:r>
              <a:rPr lang="en-US" b="1" dirty="0">
                <a:ea typeface="Calibri"/>
                <a:cs typeface="Times New Roman"/>
              </a:rPr>
              <a:t>Use existing standards and tools in an appropriate manner in their specific local context </a:t>
            </a:r>
            <a:br>
              <a:rPr lang="en-US" b="1" dirty="0">
                <a:ea typeface="Calibri"/>
                <a:cs typeface="Times New Roman"/>
              </a:rPr>
            </a:br>
            <a:r>
              <a:rPr lang="en-US" dirty="0">
                <a:ea typeface="Calibri"/>
                <a:cs typeface="Times New Roman"/>
              </a:rPr>
              <a:t>(environment, audience, etc.)</a:t>
            </a:r>
          </a:p>
          <a:p>
            <a:pPr lvl="0">
              <a:buFont typeface="Symbol"/>
              <a:buChar char=""/>
            </a:pPr>
            <a:r>
              <a:rPr lang="en-US" b="1" dirty="0">
                <a:ea typeface="Calibri"/>
                <a:cs typeface="Times New Roman"/>
              </a:rPr>
              <a:t>Design and plan collective approaches </a:t>
            </a:r>
            <a:r>
              <a:rPr lang="en-US" dirty="0">
                <a:ea typeface="Calibri"/>
                <a:cs typeface="Times New Roman"/>
              </a:rPr>
              <a:t>to Quality and Accountability</a:t>
            </a:r>
            <a:endParaRPr lang="es-ES" dirty="0"/>
          </a:p>
        </p:txBody>
      </p:sp>
    </p:spTree>
    <p:extLst>
      <p:ext uri="{BB962C8B-B14F-4D97-AF65-F5344CB8AC3E}">
        <p14:creationId xmlns:p14="http://schemas.microsoft.com/office/powerpoint/2010/main" val="32103066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7030A0"/>
                </a:solidFill>
              </a:rPr>
              <a:t>Exercise </a:t>
            </a:r>
            <a:r>
              <a:rPr lang="mr-IN" sz="4000" b="1" dirty="0">
                <a:solidFill>
                  <a:srgbClr val="7030A0"/>
                </a:solidFill>
              </a:rPr>
              <a:t>–</a:t>
            </a:r>
            <a:r>
              <a:rPr lang="en-US" sz="4000" b="1" dirty="0">
                <a:solidFill>
                  <a:srgbClr val="7030A0"/>
                </a:solidFill>
              </a:rPr>
              <a:t> Key Actions in Formulation</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3370153"/>
          </a:xfrm>
          <a:prstGeom prst="rect">
            <a:avLst/>
          </a:prstGeom>
          <a:noFill/>
        </p:spPr>
        <p:txBody>
          <a:bodyPr wrap="square" rtlCol="0">
            <a:spAutoFit/>
          </a:bodyPr>
          <a:lstStyle/>
          <a:p>
            <a:pPr lvl="0" defTabSz="450850">
              <a:spcAft>
                <a:spcPts val="1800"/>
              </a:spcAft>
              <a:buClr>
                <a:schemeClr val="accent2"/>
              </a:buClr>
            </a:pPr>
            <a:r>
              <a:rPr lang="en-GB" sz="2400" dirty="0"/>
              <a:t>Look at the </a:t>
            </a:r>
            <a:r>
              <a:rPr lang="en-GB" sz="2400" b="1" dirty="0"/>
              <a:t>Key Actions </a:t>
            </a:r>
            <a:r>
              <a:rPr lang="en-GB" sz="2400" dirty="0"/>
              <a:t>and </a:t>
            </a:r>
            <a:r>
              <a:rPr lang="en-GB" sz="2400" b="1" dirty="0"/>
              <a:t>Organisational Responsibilities </a:t>
            </a:r>
            <a:r>
              <a:rPr lang="en-GB" sz="2400" dirty="0"/>
              <a:t>for </a:t>
            </a:r>
            <a:r>
              <a:rPr lang="en-GB" sz="2400" b="1" dirty="0">
                <a:solidFill>
                  <a:srgbClr val="7030A0"/>
                </a:solidFill>
              </a:rPr>
              <a:t>CHS Commitments 1 to 4</a:t>
            </a:r>
            <a:r>
              <a:rPr lang="en-GB" sz="2400" dirty="0"/>
              <a:t>. Answer the following questions:</a:t>
            </a:r>
            <a:endParaRPr lang="en-US" sz="2400" dirty="0"/>
          </a:p>
          <a:p>
            <a:pPr marL="457200" lvl="0" indent="-457200" defTabSz="450850">
              <a:spcAft>
                <a:spcPts val="1800"/>
              </a:spcAft>
              <a:buClr>
                <a:schemeClr val="accent2"/>
              </a:buClr>
              <a:buFont typeface="+mj-lt"/>
              <a:buAutoNum type="arabicPeriod"/>
            </a:pPr>
            <a:r>
              <a:rPr lang="en-GB" sz="2400" b="1" dirty="0"/>
              <a:t>Which of the Key Actions and Organisational Responsibilities relate to Set Up and Planning?</a:t>
            </a:r>
            <a:endParaRPr lang="en-US" sz="2400" b="1" dirty="0"/>
          </a:p>
          <a:p>
            <a:pPr marL="457200" lvl="0" indent="-457200" defTabSz="450850">
              <a:spcAft>
                <a:spcPts val="1800"/>
              </a:spcAft>
              <a:buClr>
                <a:schemeClr val="accent2"/>
              </a:buClr>
              <a:buFont typeface="+mj-lt"/>
              <a:buAutoNum type="arabicPeriod"/>
            </a:pPr>
            <a:r>
              <a:rPr lang="en-GB" sz="2400" b="1" dirty="0"/>
              <a:t>In your experience, which of these are being achieved? Which are not? </a:t>
            </a:r>
          </a:p>
          <a:p>
            <a:pPr marL="457200" lvl="0" indent="-457200" defTabSz="450850">
              <a:spcAft>
                <a:spcPts val="1800"/>
              </a:spcAft>
              <a:buClr>
                <a:schemeClr val="accent2"/>
              </a:buClr>
              <a:buFont typeface="+mj-lt"/>
              <a:buAutoNum type="arabicPeriod"/>
            </a:pPr>
            <a:r>
              <a:rPr lang="en-GB" sz="2400" b="1" dirty="0"/>
              <a:t>What steps could we take to improve our planning?</a:t>
            </a:r>
            <a:endParaRPr lang="en-US" sz="2400" b="1" dirty="0"/>
          </a:p>
        </p:txBody>
      </p:sp>
    </p:spTree>
    <p:extLst>
      <p:ext uri="{BB962C8B-B14F-4D97-AF65-F5344CB8AC3E}">
        <p14:creationId xmlns:p14="http://schemas.microsoft.com/office/powerpoint/2010/main" val="759481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7030A0"/>
                </a:solidFill>
              </a:rPr>
              <a:t>Key Messages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401782" y="1130737"/>
            <a:ext cx="8742218" cy="4632037"/>
          </a:xfrm>
          <a:prstGeom prst="rect">
            <a:avLst/>
          </a:prstGeom>
          <a:noFill/>
        </p:spPr>
        <p:txBody>
          <a:bodyPr wrap="square" rtlCol="0">
            <a:spAutoFit/>
          </a:bodyPr>
          <a:lstStyle/>
          <a:p>
            <a:pPr marL="457200" lvl="0" indent="-457200" defTabSz="450850">
              <a:spcAft>
                <a:spcPts val="1800"/>
              </a:spcAft>
              <a:buClr>
                <a:schemeClr val="accent2"/>
              </a:buClr>
              <a:buFont typeface="Wingdings" charset="2"/>
              <a:buChar char=""/>
            </a:pPr>
            <a:r>
              <a:rPr lang="en-US" sz="2200" b="1" dirty="0"/>
              <a:t>Q&amp;A considerations can determine the success or failure of a project.</a:t>
            </a:r>
          </a:p>
          <a:p>
            <a:pPr marL="457200" lvl="0" indent="-457200" defTabSz="450850">
              <a:spcAft>
                <a:spcPts val="1800"/>
              </a:spcAft>
              <a:buClr>
                <a:schemeClr val="accent2"/>
              </a:buClr>
              <a:buFont typeface="Wingdings" charset="2"/>
              <a:buChar char=""/>
            </a:pPr>
            <a:r>
              <a:rPr lang="en-US" sz="2200" b="1" dirty="0"/>
              <a:t>Good planning is an important step to ensure </a:t>
            </a:r>
            <a:r>
              <a:rPr lang="en-US" sz="2200" b="1" dirty="0" err="1"/>
              <a:t>programme</a:t>
            </a:r>
            <a:r>
              <a:rPr lang="en-US" sz="2200" b="1" dirty="0"/>
              <a:t> quality.</a:t>
            </a:r>
          </a:p>
          <a:p>
            <a:pPr marL="457200" lvl="0" indent="-457200" defTabSz="450850">
              <a:spcAft>
                <a:spcPts val="1800"/>
              </a:spcAft>
              <a:buClr>
                <a:schemeClr val="accent2"/>
              </a:buClr>
              <a:buFont typeface="Wingdings" charset="2"/>
              <a:buChar char=""/>
            </a:pPr>
            <a:r>
              <a:rPr lang="en-US" sz="2200" b="1" dirty="0"/>
              <a:t>CHS commitments 1, 2, 3, &amp; 4 outline minimum requirements when planning and delivering projects.</a:t>
            </a:r>
          </a:p>
          <a:p>
            <a:pPr marL="457200" lvl="0" indent="-457200" defTabSz="450850">
              <a:spcAft>
                <a:spcPts val="1800"/>
              </a:spcAft>
              <a:buClr>
                <a:schemeClr val="accent2"/>
              </a:buClr>
              <a:buFont typeface="Wingdings" charset="2"/>
              <a:buChar char=""/>
            </a:pPr>
            <a:r>
              <a:rPr lang="en-US" sz="2200" b="1" dirty="0"/>
              <a:t>For projects to be successful they need to plan for the needs of many different recipients of aid with differing vulnerabilities and capacities.</a:t>
            </a:r>
          </a:p>
          <a:p>
            <a:pPr marL="457200" lvl="0" indent="-457200" defTabSz="450850">
              <a:spcAft>
                <a:spcPts val="1800"/>
              </a:spcAft>
              <a:buClr>
                <a:schemeClr val="accent2"/>
              </a:buClr>
              <a:buFont typeface="Wingdings" charset="2"/>
              <a:buChar char=""/>
            </a:pPr>
            <a:r>
              <a:rPr lang="en-US" sz="2200" b="1" dirty="0"/>
              <a:t>Without sufficient planning, Q&amp;A actions during the project may be seen as ‘extra work’ beyond the scope of the project.</a:t>
            </a:r>
          </a:p>
          <a:p>
            <a:pPr marL="457200" lvl="0" indent="-457200" defTabSz="450850">
              <a:spcAft>
                <a:spcPts val="1800"/>
              </a:spcAft>
              <a:buClr>
                <a:schemeClr val="accent2"/>
              </a:buClr>
              <a:buFont typeface="Wingdings" charset="2"/>
              <a:buChar char=""/>
            </a:pPr>
            <a:r>
              <a:rPr lang="en-US" sz="2200" b="1" dirty="0"/>
              <a:t>Good plans require coordination with other actors and engagement of the community affected.</a:t>
            </a:r>
          </a:p>
        </p:txBody>
      </p:sp>
    </p:spTree>
    <p:extLst>
      <p:ext uri="{BB962C8B-B14F-4D97-AF65-F5344CB8AC3E}">
        <p14:creationId xmlns:p14="http://schemas.microsoft.com/office/powerpoint/2010/main" val="4530074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7" y="183813"/>
            <a:ext cx="8843915" cy="2123658"/>
          </a:xfrm>
          <a:prstGeom prst="rect">
            <a:avLst/>
          </a:prstGeom>
          <a:solidFill>
            <a:schemeClr val="accent6"/>
          </a:solidFill>
        </p:spPr>
        <p:txBody>
          <a:bodyPr wrap="square" rtlCol="0">
            <a:spAutoFit/>
          </a:bodyPr>
          <a:lstStyle/>
          <a:p>
            <a:pPr algn="ctr"/>
            <a:r>
              <a:rPr lang="en-US" sz="6600" b="1" dirty="0">
                <a:solidFill>
                  <a:prstClr val="white"/>
                </a:solidFill>
              </a:rPr>
              <a:t>Module 6: PCM Phase 3 </a:t>
            </a:r>
            <a:r>
              <a:rPr lang="en-US" sz="6600" b="1" dirty="0" err="1">
                <a:solidFill>
                  <a:prstClr val="white"/>
                </a:solidFill>
              </a:rPr>
              <a:t>Mobilisation</a:t>
            </a:r>
            <a:endParaRPr lang="en-US" sz="6600" b="1" dirty="0">
              <a:solidFill>
                <a:prstClr val="white"/>
              </a:solidFill>
            </a:endParaRPr>
          </a:p>
        </p:txBody>
      </p:sp>
      <p:pic>
        <p:nvPicPr>
          <p:cNvPr id="7170" name="Picture 2" descr="C:\Guardado\ADDIS CWS Q&amp;AAP BKK 2019\aaa-BOOKLET\Images PCM\PCM 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31502" y="2412125"/>
            <a:ext cx="4880995" cy="3451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7396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6"/>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3831818"/>
          </a:xfrm>
          <a:prstGeom prst="rect">
            <a:avLst/>
          </a:prstGeom>
          <a:noFill/>
        </p:spPr>
        <p:txBody>
          <a:bodyPr wrap="square" rtlCol="0">
            <a:spAutoFit/>
          </a:bodyPr>
          <a:lstStyle/>
          <a:p>
            <a:pPr>
              <a:spcAft>
                <a:spcPts val="1800"/>
              </a:spcAft>
            </a:pPr>
            <a:r>
              <a:rPr lang="en-GB" sz="2400" b="1" dirty="0">
                <a:solidFill>
                  <a:schemeClr val="accent6"/>
                </a:solidFill>
              </a:rPr>
              <a:t>By the end of this session, participants will be able to:</a:t>
            </a:r>
          </a:p>
          <a:p>
            <a:pPr marL="457200" indent="-457200" defTabSz="450850">
              <a:spcAft>
                <a:spcPts val="1800"/>
              </a:spcAft>
              <a:buClr>
                <a:srgbClr val="9BBB59"/>
              </a:buClr>
              <a:buFont typeface="+mj-lt"/>
              <a:buAutoNum type="arabicPeriod"/>
            </a:pPr>
            <a:r>
              <a:rPr lang="en-US" sz="2400" dirty="0">
                <a:solidFill>
                  <a:prstClr val="black"/>
                </a:solidFill>
              </a:rPr>
              <a:t>Explain what happens in the PCM Phase 3 – </a:t>
            </a:r>
            <a:r>
              <a:rPr lang="en-US" sz="2400" dirty="0" err="1">
                <a:solidFill>
                  <a:prstClr val="black"/>
                </a:solidFill>
              </a:rPr>
              <a:t>Mobilisation</a:t>
            </a:r>
            <a:endParaRPr lang="en-US" sz="2400" dirty="0">
              <a:solidFill>
                <a:prstClr val="black"/>
              </a:solidFill>
            </a:endParaRPr>
          </a:p>
          <a:p>
            <a:pPr marL="457200" indent="-457200" defTabSz="450850">
              <a:spcAft>
                <a:spcPts val="1800"/>
              </a:spcAft>
              <a:buClr>
                <a:srgbClr val="9BBB59"/>
              </a:buClr>
              <a:buFont typeface="+mj-lt"/>
              <a:buAutoNum type="arabicPeriod"/>
            </a:pPr>
            <a:r>
              <a:rPr lang="en-US" sz="2400" dirty="0">
                <a:solidFill>
                  <a:prstClr val="black"/>
                </a:solidFill>
              </a:rPr>
              <a:t>Describe three most important transversal themes and approaches: </a:t>
            </a:r>
          </a:p>
          <a:p>
            <a:pPr marL="914400" lvl="1" indent="-457200" defTabSz="450850">
              <a:spcAft>
                <a:spcPts val="1800"/>
              </a:spcAft>
              <a:buClr>
                <a:srgbClr val="9BBB59"/>
              </a:buClr>
              <a:buFont typeface="Wingdings" charset="2"/>
              <a:buChar char=""/>
            </a:pPr>
            <a:r>
              <a:rPr lang="en-US" sz="2400" dirty="0">
                <a:solidFill>
                  <a:prstClr val="black"/>
                </a:solidFill>
              </a:rPr>
              <a:t>Staff Capacity Building, </a:t>
            </a:r>
            <a:r>
              <a:rPr lang="en-US" sz="2400" dirty="0" err="1">
                <a:solidFill>
                  <a:prstClr val="black"/>
                </a:solidFill>
              </a:rPr>
              <a:t>Organisational</a:t>
            </a:r>
            <a:r>
              <a:rPr lang="en-US" sz="2400" dirty="0">
                <a:solidFill>
                  <a:prstClr val="black"/>
                </a:solidFill>
              </a:rPr>
              <a:t> Capacities; </a:t>
            </a:r>
          </a:p>
          <a:p>
            <a:pPr marL="914400" lvl="1" indent="-457200" defTabSz="450850">
              <a:spcAft>
                <a:spcPts val="1800"/>
              </a:spcAft>
              <a:buClr>
                <a:srgbClr val="9BBB59"/>
              </a:buClr>
              <a:buFont typeface="Wingdings" charset="2"/>
              <a:buChar char=""/>
            </a:pPr>
            <a:r>
              <a:rPr lang="en-US" sz="2400" dirty="0">
                <a:solidFill>
                  <a:prstClr val="black"/>
                </a:solidFill>
              </a:rPr>
              <a:t>Coordination (incl. data/information management); </a:t>
            </a:r>
          </a:p>
          <a:p>
            <a:pPr marL="914400" lvl="1" indent="-457200" defTabSz="450850">
              <a:spcAft>
                <a:spcPts val="1800"/>
              </a:spcAft>
              <a:buClr>
                <a:srgbClr val="9BBB59"/>
              </a:buClr>
              <a:buFont typeface="Wingdings" charset="2"/>
              <a:buChar char=""/>
            </a:pPr>
            <a:r>
              <a:rPr lang="en-US" sz="2400" dirty="0">
                <a:solidFill>
                  <a:prstClr val="black"/>
                </a:solidFill>
              </a:rPr>
              <a:t>Staff Management (incl. remote management, security)</a:t>
            </a:r>
          </a:p>
        </p:txBody>
      </p:sp>
    </p:spTree>
    <p:extLst>
      <p:ext uri="{BB962C8B-B14F-4D97-AF65-F5344CB8AC3E}">
        <p14:creationId xmlns:p14="http://schemas.microsoft.com/office/powerpoint/2010/main" val="3761399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6"/>
                </a:solidFill>
              </a:rPr>
              <a:t>Key Messages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401782" y="1130737"/>
            <a:ext cx="8742218" cy="2477601"/>
          </a:xfrm>
          <a:prstGeom prst="rect">
            <a:avLst/>
          </a:prstGeom>
          <a:noFill/>
        </p:spPr>
        <p:txBody>
          <a:bodyPr wrap="square" rtlCol="0">
            <a:spAutoFit/>
          </a:bodyPr>
          <a:lstStyle/>
          <a:p>
            <a:pPr marL="457200" indent="-457200" defTabSz="450850">
              <a:spcAft>
                <a:spcPts val="1800"/>
              </a:spcAft>
              <a:buClr>
                <a:srgbClr val="C0504D"/>
              </a:buClr>
              <a:buFont typeface="Wingdings" charset="2"/>
              <a:buChar char=""/>
            </a:pPr>
            <a:r>
              <a:rPr lang="en-US" sz="2200" b="1" dirty="0">
                <a:solidFill>
                  <a:prstClr val="black"/>
                </a:solidFill>
              </a:rPr>
              <a:t>It is key to ensure participation of all stakeholders and specifically the communities before the project execution</a:t>
            </a:r>
          </a:p>
          <a:p>
            <a:pPr marL="457200" indent="-457200" defTabSz="450850">
              <a:spcAft>
                <a:spcPts val="1800"/>
              </a:spcAft>
              <a:buClr>
                <a:srgbClr val="C0504D"/>
              </a:buClr>
              <a:buFont typeface="Wingdings" charset="2"/>
              <a:buChar char=""/>
            </a:pPr>
            <a:r>
              <a:rPr lang="en-US" sz="2200" b="1" dirty="0">
                <a:solidFill>
                  <a:prstClr val="black"/>
                </a:solidFill>
              </a:rPr>
              <a:t>Coordination and complementarity are crucial ahead of the execution</a:t>
            </a:r>
          </a:p>
          <a:p>
            <a:pPr marL="457200" indent="-457200" defTabSz="450850">
              <a:spcAft>
                <a:spcPts val="1800"/>
              </a:spcAft>
              <a:buClr>
                <a:srgbClr val="C0504D"/>
              </a:buClr>
              <a:buFont typeface="Wingdings" charset="2"/>
              <a:buChar char=""/>
            </a:pPr>
            <a:r>
              <a:rPr lang="en-US" sz="2200" b="1" dirty="0">
                <a:solidFill>
                  <a:prstClr val="black"/>
                </a:solidFill>
              </a:rPr>
              <a:t>Staff must be recruited and briefed carefully</a:t>
            </a:r>
          </a:p>
          <a:p>
            <a:pPr marL="457200" indent="-457200" defTabSz="450850">
              <a:spcAft>
                <a:spcPts val="1800"/>
              </a:spcAft>
              <a:buClr>
                <a:srgbClr val="C0504D"/>
              </a:buClr>
              <a:buFont typeface="Wingdings" charset="2"/>
              <a:buChar char=""/>
            </a:pPr>
            <a:r>
              <a:rPr lang="en-US" sz="2200" b="1" dirty="0">
                <a:solidFill>
                  <a:prstClr val="black"/>
                </a:solidFill>
              </a:rPr>
              <a:t>Resources need to be raised to ensure proper delivery</a:t>
            </a:r>
          </a:p>
        </p:txBody>
      </p:sp>
    </p:spTree>
    <p:extLst>
      <p:ext uri="{BB962C8B-B14F-4D97-AF65-F5344CB8AC3E}">
        <p14:creationId xmlns:p14="http://schemas.microsoft.com/office/powerpoint/2010/main" val="27755215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7" y="183813"/>
            <a:ext cx="8843915" cy="2123658"/>
          </a:xfrm>
          <a:prstGeom prst="rect">
            <a:avLst/>
          </a:prstGeom>
          <a:solidFill>
            <a:srgbClr val="0080FF"/>
          </a:solidFill>
        </p:spPr>
        <p:txBody>
          <a:bodyPr wrap="square" rtlCol="0">
            <a:spAutoFit/>
          </a:bodyPr>
          <a:lstStyle/>
          <a:p>
            <a:pPr algn="ctr"/>
            <a:r>
              <a:rPr lang="en-US" sz="6600" b="1" dirty="0">
                <a:solidFill>
                  <a:schemeClr val="bg1"/>
                </a:solidFill>
                <a:latin typeface="+mj-lt"/>
              </a:rPr>
              <a:t>Module 7: PCM Phase 4 Execution</a:t>
            </a:r>
          </a:p>
        </p:txBody>
      </p:sp>
      <p:pic>
        <p:nvPicPr>
          <p:cNvPr id="8194" name="Picture 2" descr="C:\Guardado\ADDIS CWS Q&amp;AAP BKK 2019\aaa-BOOKLET\Images PCM\PCM 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97743" y="2506329"/>
            <a:ext cx="4989161" cy="3446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77033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F0"/>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4939814"/>
          </a:xfrm>
          <a:prstGeom prst="rect">
            <a:avLst/>
          </a:prstGeom>
          <a:noFill/>
        </p:spPr>
        <p:txBody>
          <a:bodyPr wrap="square" rtlCol="0">
            <a:spAutoFit/>
          </a:bodyPr>
          <a:lstStyle/>
          <a:p>
            <a:pPr>
              <a:spcAft>
                <a:spcPts val="1800"/>
              </a:spcAft>
            </a:pPr>
            <a:r>
              <a:rPr lang="en-GB" sz="2400" b="1" dirty="0">
                <a:solidFill>
                  <a:srgbClr val="00B0F0"/>
                </a:solidFill>
              </a:rPr>
              <a:t>By the end of this session, participants will be able to:</a:t>
            </a:r>
          </a:p>
          <a:p>
            <a:pPr marL="457200" indent="-457200" defTabSz="450850">
              <a:spcAft>
                <a:spcPts val="1800"/>
              </a:spcAft>
              <a:buClr>
                <a:srgbClr val="9BBB59"/>
              </a:buClr>
              <a:buFont typeface="Wingdings" charset="2"/>
              <a:buChar char=""/>
            </a:pPr>
            <a:r>
              <a:rPr lang="en-US" sz="2400" dirty="0">
                <a:solidFill>
                  <a:prstClr val="black"/>
                </a:solidFill>
              </a:rPr>
              <a:t>Explain what happens in the PCM Phase 4 – Execution</a:t>
            </a:r>
          </a:p>
          <a:p>
            <a:pPr marL="457200" indent="-457200" defTabSz="450850">
              <a:spcAft>
                <a:spcPts val="1800"/>
              </a:spcAft>
              <a:buClr>
                <a:srgbClr val="9BBB59"/>
              </a:buClr>
              <a:buFont typeface="Wingdings" charset="2"/>
              <a:buChar char=""/>
            </a:pPr>
            <a:r>
              <a:rPr lang="en-US" sz="2400" dirty="0">
                <a:solidFill>
                  <a:prstClr val="black"/>
                </a:solidFill>
              </a:rPr>
              <a:t>Suggest measures to prevent GBV and SEA when implementing projects; track and respond to GBV and SEA when monitoring projects</a:t>
            </a:r>
          </a:p>
          <a:p>
            <a:pPr marL="457200" indent="-457200" defTabSz="450850">
              <a:spcAft>
                <a:spcPts val="1800"/>
              </a:spcAft>
              <a:buClr>
                <a:srgbClr val="9BBB59"/>
              </a:buClr>
              <a:buFont typeface="Wingdings" charset="2"/>
              <a:buChar char=""/>
            </a:pPr>
            <a:r>
              <a:rPr lang="en-US" sz="2400" dirty="0">
                <a:solidFill>
                  <a:prstClr val="black"/>
                </a:solidFill>
              </a:rPr>
              <a:t>Explain the importance of staff and security management in ensuring Q&amp;A </a:t>
            </a:r>
          </a:p>
          <a:p>
            <a:pPr marL="457200" indent="-457200" defTabSz="450850">
              <a:spcAft>
                <a:spcPts val="1800"/>
              </a:spcAft>
              <a:buClr>
                <a:srgbClr val="9BBB59"/>
              </a:buClr>
              <a:buFont typeface="Wingdings" charset="2"/>
              <a:buChar char=""/>
            </a:pPr>
            <a:r>
              <a:rPr lang="en-US" sz="2400" dirty="0">
                <a:solidFill>
                  <a:prstClr val="black"/>
                </a:solidFill>
              </a:rPr>
              <a:t>Ensure that effective mechanisms for communication, feedback and complaints are in place</a:t>
            </a:r>
          </a:p>
          <a:p>
            <a:pPr marL="457200" indent="-457200" defTabSz="450850">
              <a:spcAft>
                <a:spcPts val="1800"/>
              </a:spcAft>
              <a:buClr>
                <a:srgbClr val="9BBB59"/>
              </a:buClr>
              <a:buFont typeface="Wingdings" charset="2"/>
              <a:buChar char=""/>
            </a:pPr>
            <a:endParaRPr lang="en-US" sz="2400" dirty="0">
              <a:solidFill>
                <a:prstClr val="black"/>
              </a:solidFill>
            </a:endParaRPr>
          </a:p>
        </p:txBody>
      </p:sp>
    </p:spTree>
    <p:extLst>
      <p:ext uri="{BB962C8B-B14F-4D97-AF65-F5344CB8AC3E}">
        <p14:creationId xmlns:p14="http://schemas.microsoft.com/office/powerpoint/2010/main" val="37613997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79" y="1702832"/>
            <a:ext cx="8843915" cy="2308324"/>
          </a:xfrm>
          <a:prstGeom prst="rect">
            <a:avLst/>
          </a:prstGeom>
          <a:noFill/>
        </p:spPr>
        <p:txBody>
          <a:bodyPr wrap="square" rtlCol="0">
            <a:spAutoFit/>
          </a:bodyPr>
          <a:lstStyle/>
          <a:p>
            <a:pPr algn="ctr"/>
            <a:r>
              <a:rPr lang="en-US" sz="7200" b="1" dirty="0">
                <a:solidFill>
                  <a:srgbClr val="00B0F0"/>
                </a:solidFill>
              </a:rPr>
              <a:t>M&amp;E</a:t>
            </a:r>
          </a:p>
          <a:p>
            <a:pPr algn="ctr"/>
            <a:r>
              <a:rPr lang="en-US" sz="7200" b="1" dirty="0">
                <a:solidFill>
                  <a:srgbClr val="00B0F0"/>
                </a:solidFill>
              </a:rPr>
              <a:t>M or E?</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Tree>
    <p:extLst>
      <p:ext uri="{BB962C8B-B14F-4D97-AF65-F5344CB8AC3E}">
        <p14:creationId xmlns:p14="http://schemas.microsoft.com/office/powerpoint/2010/main" val="1446958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1323439"/>
          </a:xfrm>
          <a:prstGeom prst="rect">
            <a:avLst/>
          </a:prstGeom>
          <a:noFill/>
        </p:spPr>
        <p:txBody>
          <a:bodyPr wrap="square" rtlCol="0">
            <a:spAutoFit/>
          </a:bodyPr>
          <a:lstStyle/>
          <a:p>
            <a:r>
              <a:rPr lang="en-US" sz="4000" b="1" dirty="0">
                <a:solidFill>
                  <a:srgbClr val="00B0F0"/>
                </a:solidFill>
              </a:rPr>
              <a:t>What type of Monitoring activities are used across the project cycle?</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pic>
        <p:nvPicPr>
          <p:cNvPr id="12" name="Picture 11">
            <a:extLst>
              <a:ext uri="{FF2B5EF4-FFF2-40B4-BE49-F238E27FC236}">
                <a16:creationId xmlns:a16="http://schemas.microsoft.com/office/drawing/2014/main" id="{EA490D65-4882-4B62-AB1D-C630C54415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506" y="1702832"/>
            <a:ext cx="4646263" cy="4281403"/>
          </a:xfrm>
          <a:prstGeom prst="rect">
            <a:avLst/>
          </a:prstGeom>
        </p:spPr>
      </p:pic>
    </p:spTree>
    <p:extLst>
      <p:ext uri="{BB962C8B-B14F-4D97-AF65-F5344CB8AC3E}">
        <p14:creationId xmlns:p14="http://schemas.microsoft.com/office/powerpoint/2010/main" val="7078585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1323439"/>
          </a:xfrm>
          <a:prstGeom prst="rect">
            <a:avLst/>
          </a:prstGeom>
          <a:noFill/>
        </p:spPr>
        <p:txBody>
          <a:bodyPr wrap="square" rtlCol="0">
            <a:spAutoFit/>
          </a:bodyPr>
          <a:lstStyle/>
          <a:p>
            <a:r>
              <a:rPr lang="en-US" sz="4000" b="1" dirty="0">
                <a:solidFill>
                  <a:srgbClr val="00B0F0"/>
                </a:solidFill>
              </a:rPr>
              <a:t>Monitoring activities across the project cycle</a:t>
            </a:r>
          </a:p>
        </p:txBody>
      </p:sp>
      <p:sp>
        <p:nvSpPr>
          <p:cNvPr id="2" name="TextBox 1"/>
          <p:cNvSpPr txBox="1"/>
          <p:nvPr/>
        </p:nvSpPr>
        <p:spPr>
          <a:xfrm>
            <a:off x="-131993" y="1333500"/>
            <a:ext cx="8068806" cy="369332"/>
          </a:xfrm>
          <a:prstGeom prst="rect">
            <a:avLst/>
          </a:prstGeom>
          <a:noFill/>
        </p:spPr>
        <p:txBody>
          <a:bodyPr wrap="square" rtlCol="0">
            <a:spAutoFit/>
          </a:bodyPr>
          <a:lstStyle/>
          <a:p>
            <a:endParaRPr lang="en-US" dirty="0">
              <a:solidFill>
                <a:prstClr val="black"/>
              </a:solidFill>
            </a:endParaRPr>
          </a:p>
        </p:txBody>
      </p:sp>
      <p:grpSp>
        <p:nvGrpSpPr>
          <p:cNvPr id="12" name="Group 11"/>
          <p:cNvGrpSpPr/>
          <p:nvPr/>
        </p:nvGrpSpPr>
        <p:grpSpPr>
          <a:xfrm>
            <a:off x="548204" y="761151"/>
            <a:ext cx="6112079" cy="5540820"/>
            <a:chOff x="2361172" y="1259293"/>
            <a:chExt cx="6112079" cy="5540820"/>
          </a:xfrm>
        </p:grpSpPr>
        <p:grpSp>
          <p:nvGrpSpPr>
            <p:cNvPr id="14" name="Group 13">
              <a:extLst>
                <a:ext uri="{FF2B5EF4-FFF2-40B4-BE49-F238E27FC236}">
                  <a16:creationId xmlns:a16="http://schemas.microsoft.com/office/drawing/2014/main" id="{EF50FBA7-FB49-4FC9-B7A4-4704302EF7BD}"/>
                </a:ext>
              </a:extLst>
            </p:cNvPr>
            <p:cNvGrpSpPr/>
            <p:nvPr/>
          </p:nvGrpSpPr>
          <p:grpSpPr>
            <a:xfrm>
              <a:off x="2715530" y="1259293"/>
              <a:ext cx="5556383" cy="5540820"/>
              <a:chOff x="2715530" y="1259293"/>
              <a:chExt cx="5556383" cy="5540820"/>
            </a:xfrm>
          </p:grpSpPr>
          <p:sp>
            <p:nvSpPr>
              <p:cNvPr id="19" name="Freeform: Shape 65">
                <a:extLst>
                  <a:ext uri="{FF2B5EF4-FFF2-40B4-BE49-F238E27FC236}">
                    <a16:creationId xmlns:a16="http://schemas.microsoft.com/office/drawing/2014/main" id="{B23F7C76-6744-4952-B709-53723CBF9DF1}"/>
                  </a:ext>
                </a:extLst>
              </p:cNvPr>
              <p:cNvSpPr/>
              <p:nvPr/>
            </p:nvSpPr>
            <p:spPr>
              <a:xfrm>
                <a:off x="3073067" y="1559015"/>
                <a:ext cx="4841661" cy="4841661"/>
              </a:xfrm>
              <a:custGeom>
                <a:avLst/>
                <a:gdLst>
                  <a:gd name="connsiteX0" fmla="*/ 2420830 w 4841661"/>
                  <a:gd name="connsiteY0" fmla="*/ 0 h 4841661"/>
                  <a:gd name="connsiteX1" fmla="*/ 4517331 w 4841661"/>
                  <a:gd name="connsiteY1" fmla="*/ 1210415 h 4841661"/>
                  <a:gd name="connsiteX2" fmla="*/ 2420831 w 4841661"/>
                  <a:gd name="connsiteY2" fmla="*/ 2420831 h 4841661"/>
                  <a:gd name="connsiteX3" fmla="*/ 2420830 w 4841661"/>
                  <a:gd name="connsiteY3" fmla="*/ 0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2420830" y="0"/>
                    </a:moveTo>
                    <a:cubicBezTo>
                      <a:pt x="3285710" y="0"/>
                      <a:pt x="4084891" y="461408"/>
                      <a:pt x="4517331" y="1210415"/>
                    </a:cubicBezTo>
                    <a:lnTo>
                      <a:pt x="2420831" y="2420831"/>
                    </a:lnTo>
                    <a:cubicBezTo>
                      <a:pt x="2420831" y="1613887"/>
                      <a:pt x="2420830" y="806944"/>
                      <a:pt x="2420830" y="0"/>
                    </a:cubicBez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586909" tIns="669265" rIns="1088298" bIns="3294136" numCol="1" spcCol="1270" anchor="ctr" anchorCtr="0">
                <a:noAutofit/>
              </a:bodyPr>
              <a:lstStyle/>
              <a:p>
                <a:pPr algn="ctr" defTabSz="1778000">
                  <a:lnSpc>
                    <a:spcPct val="90000"/>
                  </a:lnSpc>
                  <a:spcBef>
                    <a:spcPct val="0"/>
                  </a:spcBef>
                  <a:spcAft>
                    <a:spcPct val="35000"/>
                  </a:spcAft>
                </a:pPr>
                <a:r>
                  <a:rPr lang="en-US" dirty="0">
                    <a:solidFill>
                      <a:prstClr val="white"/>
                    </a:solidFill>
                  </a:rPr>
                  <a:t>Initial Assessment</a:t>
                </a:r>
              </a:p>
            </p:txBody>
          </p:sp>
          <p:sp>
            <p:nvSpPr>
              <p:cNvPr id="20" name="Freeform: Shape 66">
                <a:extLst>
                  <a:ext uri="{FF2B5EF4-FFF2-40B4-BE49-F238E27FC236}">
                    <a16:creationId xmlns:a16="http://schemas.microsoft.com/office/drawing/2014/main" id="{33B7433A-20E3-490F-984E-CD440BC081CA}"/>
                  </a:ext>
                </a:extLst>
              </p:cNvPr>
              <p:cNvSpPr/>
              <p:nvPr/>
            </p:nvSpPr>
            <p:spPr>
              <a:xfrm>
                <a:off x="3130706" y="1658730"/>
                <a:ext cx="4841661" cy="4841661"/>
              </a:xfrm>
              <a:custGeom>
                <a:avLst/>
                <a:gdLst>
                  <a:gd name="connsiteX0" fmla="*/ 4517331 w 4841661"/>
                  <a:gd name="connsiteY0" fmla="*/ 1210415 h 4841661"/>
                  <a:gd name="connsiteX1" fmla="*/ 4517331 w 4841661"/>
                  <a:gd name="connsiteY1" fmla="*/ 3631246 h 4841661"/>
                  <a:gd name="connsiteX2" fmla="*/ 2420831 w 4841661"/>
                  <a:gd name="connsiteY2" fmla="*/ 2420831 h 4841661"/>
                  <a:gd name="connsiteX3" fmla="*/ 4517331 w 4841661"/>
                  <a:gd name="connsiteY3" fmla="*/ 1210415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4517331" y="1210415"/>
                    </a:moveTo>
                    <a:cubicBezTo>
                      <a:pt x="4949771" y="1959423"/>
                      <a:pt x="4949771" y="2882238"/>
                      <a:pt x="4517331" y="3631246"/>
                    </a:cubicBezTo>
                    <a:lnTo>
                      <a:pt x="2420831" y="2420831"/>
                    </a:lnTo>
                    <a:lnTo>
                      <a:pt x="4517331" y="1210415"/>
                    </a:lnTo>
                    <a:close/>
                  </a:path>
                </a:pathLst>
              </a:custGeom>
              <a:solidFill>
                <a:srgbClr val="4F81BD"/>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357804" tIns="2032110" rIns="302944" bIns="2003291" numCol="1" spcCol="1270" anchor="ctr" anchorCtr="0">
                <a:noAutofit/>
              </a:bodyPr>
              <a:lstStyle/>
              <a:p>
                <a:pPr algn="ctr" defTabSz="2533650">
                  <a:lnSpc>
                    <a:spcPct val="90000"/>
                  </a:lnSpc>
                  <a:spcBef>
                    <a:spcPct val="0"/>
                  </a:spcBef>
                  <a:spcAft>
                    <a:spcPct val="35000"/>
                  </a:spcAft>
                </a:pPr>
                <a:endParaRPr lang="en-US" sz="5700" dirty="0">
                  <a:solidFill>
                    <a:prstClr val="white"/>
                  </a:solidFill>
                </a:endParaRPr>
              </a:p>
            </p:txBody>
          </p:sp>
          <p:sp>
            <p:nvSpPr>
              <p:cNvPr id="21" name="Freeform: Shape 67">
                <a:extLst>
                  <a:ext uri="{FF2B5EF4-FFF2-40B4-BE49-F238E27FC236}">
                    <a16:creationId xmlns:a16="http://schemas.microsoft.com/office/drawing/2014/main" id="{2AC814B5-A7E7-49E1-BAB6-E3EF64FC443D}"/>
                  </a:ext>
                </a:extLst>
              </p:cNvPr>
              <p:cNvSpPr/>
              <p:nvPr/>
            </p:nvSpPr>
            <p:spPr>
              <a:xfrm>
                <a:off x="3061363" y="1758445"/>
                <a:ext cx="4853366" cy="4841661"/>
              </a:xfrm>
              <a:custGeom>
                <a:avLst/>
                <a:gdLst>
                  <a:gd name="connsiteX0" fmla="*/ 4517331 w 4841661"/>
                  <a:gd name="connsiteY0" fmla="*/ 3631246 h 4841661"/>
                  <a:gd name="connsiteX1" fmla="*/ 2420830 w 4841661"/>
                  <a:gd name="connsiteY1" fmla="*/ 4841662 h 4841661"/>
                  <a:gd name="connsiteX2" fmla="*/ 2420831 w 4841661"/>
                  <a:gd name="connsiteY2" fmla="*/ 2420831 h 4841661"/>
                  <a:gd name="connsiteX3" fmla="*/ 4517331 w 4841661"/>
                  <a:gd name="connsiteY3" fmla="*/ 3631246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4517331" y="3631246"/>
                    </a:moveTo>
                    <a:cubicBezTo>
                      <a:pt x="4084891" y="4380254"/>
                      <a:pt x="3285709" y="4841662"/>
                      <a:pt x="2420830" y="4841662"/>
                    </a:cubicBezTo>
                    <a:cubicBezTo>
                      <a:pt x="2420830" y="4034718"/>
                      <a:pt x="2420831" y="3227775"/>
                      <a:pt x="2420831" y="2420831"/>
                    </a:cubicBezTo>
                    <a:lnTo>
                      <a:pt x="4517331" y="3631246"/>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11039" tIns="3347087" rIns="1112428" bIns="664574" numCol="1" spcCol="1270" anchor="ctr" anchorCtr="0">
                <a:noAutofit/>
              </a:bodyPr>
              <a:lstStyle/>
              <a:p>
                <a:pPr algn="ctr" defTabSz="2622550">
                  <a:lnSpc>
                    <a:spcPct val="90000"/>
                  </a:lnSpc>
                  <a:spcBef>
                    <a:spcPct val="0"/>
                  </a:spcBef>
                  <a:spcAft>
                    <a:spcPct val="35000"/>
                  </a:spcAft>
                </a:pPr>
                <a:endParaRPr lang="en-US" sz="5900" dirty="0">
                  <a:solidFill>
                    <a:prstClr val="white"/>
                  </a:solidFill>
                </a:endParaRPr>
              </a:p>
            </p:txBody>
          </p:sp>
          <p:sp>
            <p:nvSpPr>
              <p:cNvPr id="22" name="Freeform: Shape 68">
                <a:extLst>
                  <a:ext uri="{FF2B5EF4-FFF2-40B4-BE49-F238E27FC236}">
                    <a16:creationId xmlns:a16="http://schemas.microsoft.com/office/drawing/2014/main" id="{6A2CB2D7-D505-4631-B99D-5BD68354C5D9}"/>
                  </a:ext>
                </a:extLst>
              </p:cNvPr>
              <p:cNvSpPr/>
              <p:nvPr/>
            </p:nvSpPr>
            <p:spPr>
              <a:xfrm>
                <a:off x="2957790" y="1758445"/>
                <a:ext cx="4841661" cy="4841661"/>
              </a:xfrm>
              <a:custGeom>
                <a:avLst/>
                <a:gdLst>
                  <a:gd name="connsiteX0" fmla="*/ 2420831 w 4841661"/>
                  <a:gd name="connsiteY0" fmla="*/ 4841661 h 4841661"/>
                  <a:gd name="connsiteX1" fmla="*/ 324330 w 4841661"/>
                  <a:gd name="connsiteY1" fmla="*/ 3631246 h 4841661"/>
                  <a:gd name="connsiteX2" fmla="*/ 2420831 w 4841661"/>
                  <a:gd name="connsiteY2" fmla="*/ 2420831 h 4841661"/>
                  <a:gd name="connsiteX3" fmla="*/ 2420831 w 4841661"/>
                  <a:gd name="connsiteY3" fmla="*/ 4841661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2420831" y="4841661"/>
                    </a:moveTo>
                    <a:cubicBezTo>
                      <a:pt x="1555951" y="4841661"/>
                      <a:pt x="756770" y="4380253"/>
                      <a:pt x="324330" y="3631246"/>
                    </a:cubicBezTo>
                    <a:lnTo>
                      <a:pt x="2420831" y="2420831"/>
                    </a:lnTo>
                    <a:lnTo>
                      <a:pt x="2420831" y="4841661"/>
                    </a:lnTo>
                    <a:close/>
                  </a:path>
                </a:pathLst>
              </a:custGeom>
              <a:solidFill>
                <a:srgbClr val="4F81BD"/>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112429" tIns="3347087" rIns="2611038" bIns="664574" numCol="1" spcCol="1270" anchor="ctr" anchorCtr="0">
                <a:noAutofit/>
              </a:bodyPr>
              <a:lstStyle/>
              <a:p>
                <a:pPr algn="ctr" defTabSz="2622550">
                  <a:lnSpc>
                    <a:spcPct val="90000"/>
                  </a:lnSpc>
                  <a:spcBef>
                    <a:spcPct val="0"/>
                  </a:spcBef>
                  <a:spcAft>
                    <a:spcPct val="35000"/>
                  </a:spcAft>
                </a:pPr>
                <a:endParaRPr lang="en-US" sz="5900">
                  <a:solidFill>
                    <a:prstClr val="white"/>
                  </a:solidFill>
                </a:endParaRPr>
              </a:p>
            </p:txBody>
          </p:sp>
          <p:sp>
            <p:nvSpPr>
              <p:cNvPr id="23" name="Freeform: Shape 69">
                <a:extLst>
                  <a:ext uri="{FF2B5EF4-FFF2-40B4-BE49-F238E27FC236}">
                    <a16:creationId xmlns:a16="http://schemas.microsoft.com/office/drawing/2014/main" id="{4E1D6A4A-809C-4E91-9D5D-5A513DC54D86}"/>
                  </a:ext>
                </a:extLst>
              </p:cNvPr>
              <p:cNvSpPr/>
              <p:nvPr/>
            </p:nvSpPr>
            <p:spPr>
              <a:xfrm>
                <a:off x="2900151" y="1658730"/>
                <a:ext cx="4841661" cy="4841661"/>
              </a:xfrm>
              <a:custGeom>
                <a:avLst/>
                <a:gdLst>
                  <a:gd name="connsiteX0" fmla="*/ 324330 w 4841661"/>
                  <a:gd name="connsiteY0" fmla="*/ 3631246 h 4841661"/>
                  <a:gd name="connsiteX1" fmla="*/ 324330 w 4841661"/>
                  <a:gd name="connsiteY1" fmla="*/ 1210415 h 4841661"/>
                  <a:gd name="connsiteX2" fmla="*/ 2420831 w 4841661"/>
                  <a:gd name="connsiteY2" fmla="*/ 2420831 h 4841661"/>
                  <a:gd name="connsiteX3" fmla="*/ 324330 w 4841661"/>
                  <a:gd name="connsiteY3" fmla="*/ 3631246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324330" y="3631246"/>
                    </a:moveTo>
                    <a:cubicBezTo>
                      <a:pt x="-108110" y="2882238"/>
                      <a:pt x="-108110" y="1959423"/>
                      <a:pt x="324330" y="1210415"/>
                    </a:cubicBezTo>
                    <a:lnTo>
                      <a:pt x="2420831" y="2420831"/>
                    </a:lnTo>
                    <a:lnTo>
                      <a:pt x="324330" y="3631246"/>
                    </a:lnTo>
                    <a:close/>
                  </a:path>
                </a:pathLst>
              </a:custGeom>
              <a:solidFill>
                <a:srgbClr val="4F81BD"/>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3895" tIns="2013060" rIns="3338753" bIns="1984241" numCol="1" spcCol="1270" anchor="ctr" anchorCtr="0">
                <a:noAutofit/>
              </a:bodyPr>
              <a:lstStyle/>
              <a:p>
                <a:pPr algn="ctr" defTabSz="1866900">
                  <a:lnSpc>
                    <a:spcPct val="90000"/>
                  </a:lnSpc>
                  <a:spcBef>
                    <a:spcPct val="0"/>
                  </a:spcBef>
                  <a:spcAft>
                    <a:spcPct val="35000"/>
                  </a:spcAft>
                </a:pPr>
                <a:endParaRPr lang="en-US" sz="4200">
                  <a:solidFill>
                    <a:prstClr val="white"/>
                  </a:solidFill>
                </a:endParaRPr>
              </a:p>
            </p:txBody>
          </p:sp>
          <p:sp>
            <p:nvSpPr>
              <p:cNvPr id="24" name="Freeform: Shape 70">
                <a:extLst>
                  <a:ext uri="{FF2B5EF4-FFF2-40B4-BE49-F238E27FC236}">
                    <a16:creationId xmlns:a16="http://schemas.microsoft.com/office/drawing/2014/main" id="{BA127D19-6600-41F8-92B0-A716AB81C39A}"/>
                  </a:ext>
                </a:extLst>
              </p:cNvPr>
              <p:cNvSpPr/>
              <p:nvPr/>
            </p:nvSpPr>
            <p:spPr>
              <a:xfrm>
                <a:off x="2957790" y="1559015"/>
                <a:ext cx="4841661" cy="4841661"/>
              </a:xfrm>
              <a:custGeom>
                <a:avLst/>
                <a:gdLst>
                  <a:gd name="connsiteX0" fmla="*/ 324330 w 4841661"/>
                  <a:gd name="connsiteY0" fmla="*/ 1210415 h 4841661"/>
                  <a:gd name="connsiteX1" fmla="*/ 2420831 w 4841661"/>
                  <a:gd name="connsiteY1" fmla="*/ -1 h 4841661"/>
                  <a:gd name="connsiteX2" fmla="*/ 2420831 w 4841661"/>
                  <a:gd name="connsiteY2" fmla="*/ 2420831 h 4841661"/>
                  <a:gd name="connsiteX3" fmla="*/ 324330 w 4841661"/>
                  <a:gd name="connsiteY3" fmla="*/ 1210415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324330" y="1210415"/>
                    </a:moveTo>
                    <a:cubicBezTo>
                      <a:pt x="756770" y="461407"/>
                      <a:pt x="1555952" y="-1"/>
                      <a:pt x="2420831" y="-1"/>
                    </a:cubicBezTo>
                    <a:lnTo>
                      <a:pt x="2420831" y="2420831"/>
                    </a:lnTo>
                    <a:lnTo>
                      <a:pt x="324330" y="1210415"/>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088299" tIns="669265" rIns="2586908" bIns="3294136" numCol="1" spcCol="1270" anchor="ctr" anchorCtr="0">
                <a:noAutofit/>
              </a:bodyPr>
              <a:lstStyle/>
              <a:p>
                <a:pPr algn="ctr" defTabSz="1778000">
                  <a:lnSpc>
                    <a:spcPct val="90000"/>
                  </a:lnSpc>
                  <a:spcBef>
                    <a:spcPct val="0"/>
                  </a:spcBef>
                  <a:spcAft>
                    <a:spcPct val="35000"/>
                  </a:spcAft>
                </a:pPr>
                <a:endParaRPr lang="en-US" sz="4000" dirty="0">
                  <a:solidFill>
                    <a:prstClr val="white"/>
                  </a:solidFill>
                </a:endParaRPr>
              </a:p>
            </p:txBody>
          </p:sp>
          <p:sp>
            <p:nvSpPr>
              <p:cNvPr id="25" name="Arrow: Circular 71">
                <a:extLst>
                  <a:ext uri="{FF2B5EF4-FFF2-40B4-BE49-F238E27FC236}">
                    <a16:creationId xmlns:a16="http://schemas.microsoft.com/office/drawing/2014/main" id="{AF6B3D94-8111-41C1-A6B1-8BDAE10344BD}"/>
                  </a:ext>
                </a:extLst>
              </p:cNvPr>
              <p:cNvSpPr/>
              <p:nvPr/>
            </p:nvSpPr>
            <p:spPr>
              <a:xfrm>
                <a:off x="2773169" y="1259293"/>
                <a:ext cx="5441105" cy="5441105"/>
              </a:xfrm>
              <a:prstGeom prst="circularArrow">
                <a:avLst>
                  <a:gd name="adj1" fmla="val 5085"/>
                  <a:gd name="adj2" fmla="val 327528"/>
                  <a:gd name="adj3" fmla="val 19472472"/>
                  <a:gd name="adj4" fmla="val 16200251"/>
                  <a:gd name="adj5" fmla="val 5932"/>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lang="en-US" dirty="0">
                  <a:solidFill>
                    <a:prstClr val="white"/>
                  </a:solidFill>
                </a:endParaRPr>
              </a:p>
            </p:txBody>
          </p:sp>
          <p:sp>
            <p:nvSpPr>
              <p:cNvPr id="26" name="Arrow: Circular 72">
                <a:extLst>
                  <a:ext uri="{FF2B5EF4-FFF2-40B4-BE49-F238E27FC236}">
                    <a16:creationId xmlns:a16="http://schemas.microsoft.com/office/drawing/2014/main" id="{4420DD11-E9E7-4904-848F-5DA83FDE1E6C}"/>
                  </a:ext>
                </a:extLst>
              </p:cNvPr>
              <p:cNvSpPr/>
              <p:nvPr/>
            </p:nvSpPr>
            <p:spPr>
              <a:xfrm>
                <a:off x="2830808" y="1359008"/>
                <a:ext cx="5441105" cy="5441105"/>
              </a:xfrm>
              <a:prstGeom prst="circularArrow">
                <a:avLst>
                  <a:gd name="adj1" fmla="val 5085"/>
                  <a:gd name="adj2" fmla="val 327528"/>
                  <a:gd name="adj3" fmla="val 1472472"/>
                  <a:gd name="adj4" fmla="val 19800000"/>
                  <a:gd name="adj5" fmla="val 5932"/>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sp>
          <p:sp>
            <p:nvSpPr>
              <p:cNvPr id="27" name="Arrow: Circular 76">
                <a:extLst>
                  <a:ext uri="{FF2B5EF4-FFF2-40B4-BE49-F238E27FC236}">
                    <a16:creationId xmlns:a16="http://schemas.microsoft.com/office/drawing/2014/main" id="{1CF8C82A-2D4E-44D4-B93D-9CB0D2EC941D}"/>
                  </a:ext>
                </a:extLst>
              </p:cNvPr>
              <p:cNvSpPr/>
              <p:nvPr/>
            </p:nvSpPr>
            <p:spPr>
              <a:xfrm>
                <a:off x="2715530" y="1315582"/>
                <a:ext cx="5441105" cy="5441105"/>
              </a:xfrm>
              <a:prstGeom prst="circularArrow">
                <a:avLst>
                  <a:gd name="adj1" fmla="val 5085"/>
                  <a:gd name="adj2" fmla="val 327528"/>
                  <a:gd name="adj3" fmla="val 15872221"/>
                  <a:gd name="adj4" fmla="val 1900368"/>
                  <a:gd name="adj5" fmla="val 5932"/>
                </a:avLst>
              </a:prstGeom>
              <a:solidFill>
                <a:schemeClr val="accent3"/>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sp>
          <p:sp>
            <p:nvSpPr>
              <p:cNvPr id="28" name="TextBox 27">
                <a:extLst>
                  <a:ext uri="{FF2B5EF4-FFF2-40B4-BE49-F238E27FC236}">
                    <a16:creationId xmlns:a16="http://schemas.microsoft.com/office/drawing/2014/main" id="{5FEB8529-B1E4-40FB-A710-7A9039F9D2F9}"/>
                  </a:ext>
                </a:extLst>
              </p:cNvPr>
              <p:cNvSpPr txBox="1"/>
              <p:nvPr/>
            </p:nvSpPr>
            <p:spPr>
              <a:xfrm>
                <a:off x="6259801" y="3527489"/>
                <a:ext cx="1640319" cy="1200329"/>
              </a:xfrm>
              <a:prstGeom prst="rect">
                <a:avLst/>
              </a:prstGeom>
              <a:noFill/>
            </p:spPr>
            <p:txBody>
              <a:bodyPr wrap="square" rtlCol="0">
                <a:spAutoFit/>
              </a:bodyPr>
              <a:lstStyle/>
              <a:p>
                <a:r>
                  <a:rPr lang="en-US" dirty="0">
                    <a:solidFill>
                      <a:prstClr val="white"/>
                    </a:solidFill>
                  </a:rPr>
                  <a:t>Project design, </a:t>
                </a:r>
                <a:r>
                  <a:rPr lang="en-US" dirty="0" err="1">
                    <a:solidFill>
                      <a:prstClr val="white"/>
                    </a:solidFill>
                  </a:rPr>
                  <a:t>Logframe</a:t>
                </a:r>
                <a:r>
                  <a:rPr lang="en-US" dirty="0">
                    <a:solidFill>
                      <a:prstClr val="white"/>
                    </a:solidFill>
                  </a:rPr>
                  <a:t>, M&amp;E planning, Baseline</a:t>
                </a:r>
              </a:p>
            </p:txBody>
          </p:sp>
          <p:sp>
            <p:nvSpPr>
              <p:cNvPr id="29" name="Rectangle 28">
                <a:extLst>
                  <a:ext uri="{FF2B5EF4-FFF2-40B4-BE49-F238E27FC236}">
                    <a16:creationId xmlns:a16="http://schemas.microsoft.com/office/drawing/2014/main" id="{590D13CB-D662-489D-B11C-FBD4A78D0881}"/>
                  </a:ext>
                </a:extLst>
              </p:cNvPr>
              <p:cNvSpPr/>
              <p:nvPr/>
            </p:nvSpPr>
            <p:spPr>
              <a:xfrm rot="16200000">
                <a:off x="2544482" y="2771086"/>
                <a:ext cx="3474954" cy="2530095"/>
              </a:xfrm>
              <a:prstGeom prst="rect">
                <a:avLst/>
              </a:prstGeom>
              <a:noFill/>
            </p:spPr>
            <p:txBody>
              <a:bodyPr wrap="none" lIns="91440" tIns="45720" rIns="91440" bIns="45720">
                <a:prstTxWarp prst="textArchUp">
                  <a:avLst/>
                </a:prstTxWarp>
                <a:spAutoFit/>
              </a:bodyPr>
              <a:lstStyle/>
              <a:p>
                <a:pPr algn="ctr"/>
                <a:r>
                  <a:rPr lang="en-US" sz="2000" dirty="0">
                    <a:ln w="0"/>
                    <a:solidFill>
                      <a:prstClr val="black"/>
                    </a:solidFill>
                    <a:effectLst>
                      <a:outerShdw blurRad="38100" dist="19050" dir="2700000" algn="tl" rotWithShape="0">
                        <a:prstClr val="black">
                          <a:alpha val="40000"/>
                        </a:prstClr>
                      </a:outerShdw>
                    </a:effectLst>
                  </a:rPr>
                  <a:t>Implementation and M&amp;E</a:t>
                </a:r>
              </a:p>
            </p:txBody>
          </p:sp>
          <p:sp>
            <p:nvSpPr>
              <p:cNvPr id="30" name="Rectangle 29">
                <a:extLst>
                  <a:ext uri="{FF2B5EF4-FFF2-40B4-BE49-F238E27FC236}">
                    <a16:creationId xmlns:a16="http://schemas.microsoft.com/office/drawing/2014/main" id="{C311ACFF-B962-4D49-9922-8ACEAE25ECF3}"/>
                  </a:ext>
                </a:extLst>
              </p:cNvPr>
              <p:cNvSpPr/>
              <p:nvPr/>
            </p:nvSpPr>
            <p:spPr>
              <a:xfrm rot="1902832">
                <a:off x="5084001" y="1847132"/>
                <a:ext cx="2619999" cy="1206468"/>
              </a:xfrm>
              <a:prstGeom prst="rect">
                <a:avLst/>
              </a:prstGeom>
              <a:noFill/>
            </p:spPr>
            <p:txBody>
              <a:bodyPr wrap="none" lIns="91440" tIns="45720" rIns="91440" bIns="45720">
                <a:prstTxWarp prst="textArchUp">
                  <a:avLst/>
                </a:prstTxWarp>
                <a:spAutoFit/>
              </a:bodyPr>
              <a:lstStyle/>
              <a:p>
                <a:pPr algn="ctr"/>
                <a:r>
                  <a:rPr lang="en-US" sz="2000" dirty="0">
                    <a:ln w="0"/>
                    <a:solidFill>
                      <a:prstClr val="black"/>
                    </a:solidFill>
                    <a:effectLst>
                      <a:outerShdw blurRad="38100" dist="19050" dir="2700000" algn="tl" rotWithShape="0">
                        <a:prstClr val="black">
                          <a:alpha val="40000"/>
                        </a:prstClr>
                      </a:outerShdw>
                    </a:effectLst>
                  </a:rPr>
                  <a:t>Initial Assessment</a:t>
                </a:r>
              </a:p>
            </p:txBody>
          </p:sp>
          <p:sp>
            <p:nvSpPr>
              <p:cNvPr id="31" name="Rectangle 30">
                <a:extLst>
                  <a:ext uri="{FF2B5EF4-FFF2-40B4-BE49-F238E27FC236}">
                    <a16:creationId xmlns:a16="http://schemas.microsoft.com/office/drawing/2014/main" id="{60055A43-4E93-4637-BC85-29EAACC69BD1}"/>
                  </a:ext>
                </a:extLst>
              </p:cNvPr>
              <p:cNvSpPr/>
              <p:nvPr/>
            </p:nvSpPr>
            <p:spPr>
              <a:xfrm rot="5206024">
                <a:off x="5729546" y="3199511"/>
                <a:ext cx="2619999" cy="1840475"/>
              </a:xfrm>
              <a:prstGeom prst="rect">
                <a:avLst/>
              </a:prstGeom>
              <a:noFill/>
            </p:spPr>
            <p:txBody>
              <a:bodyPr wrap="none" lIns="91440" tIns="45720" rIns="91440" bIns="45720">
                <a:prstTxWarp prst="textArchUp">
                  <a:avLst/>
                </a:prstTxWarp>
                <a:spAutoFit/>
              </a:bodyPr>
              <a:lstStyle/>
              <a:p>
                <a:pPr algn="ctr"/>
                <a:r>
                  <a:rPr lang="en-US" sz="2000" dirty="0">
                    <a:ln w="0"/>
                    <a:solidFill>
                      <a:prstClr val="black"/>
                    </a:solidFill>
                    <a:effectLst>
                      <a:outerShdw blurRad="38100" dist="19050" dir="2700000" algn="tl" rotWithShape="0">
                        <a:prstClr val="black">
                          <a:alpha val="40000"/>
                        </a:prstClr>
                      </a:outerShdw>
                    </a:effectLst>
                  </a:rPr>
                  <a:t>Planning</a:t>
                </a:r>
              </a:p>
            </p:txBody>
          </p:sp>
          <p:sp>
            <p:nvSpPr>
              <p:cNvPr id="32" name="TextBox 31">
                <a:extLst>
                  <a:ext uri="{FF2B5EF4-FFF2-40B4-BE49-F238E27FC236}">
                    <a16:creationId xmlns:a16="http://schemas.microsoft.com/office/drawing/2014/main" id="{9C4086E6-BB3E-4E0A-9ADA-C4344FD047F7}"/>
                  </a:ext>
                </a:extLst>
              </p:cNvPr>
              <p:cNvSpPr txBox="1"/>
              <p:nvPr/>
            </p:nvSpPr>
            <p:spPr>
              <a:xfrm>
                <a:off x="5512459" y="5059355"/>
                <a:ext cx="1294986" cy="646331"/>
              </a:xfrm>
              <a:prstGeom prst="rect">
                <a:avLst/>
              </a:prstGeom>
              <a:noFill/>
            </p:spPr>
            <p:txBody>
              <a:bodyPr wrap="square" rtlCol="0">
                <a:spAutoFit/>
              </a:bodyPr>
              <a:lstStyle/>
              <a:p>
                <a:r>
                  <a:rPr lang="en-US" dirty="0">
                    <a:solidFill>
                      <a:prstClr val="white"/>
                    </a:solidFill>
                  </a:rPr>
                  <a:t>Activity Monitoring</a:t>
                </a:r>
              </a:p>
            </p:txBody>
          </p:sp>
          <p:sp>
            <p:nvSpPr>
              <p:cNvPr id="33" name="TextBox 32">
                <a:extLst>
                  <a:ext uri="{FF2B5EF4-FFF2-40B4-BE49-F238E27FC236}">
                    <a16:creationId xmlns:a16="http://schemas.microsoft.com/office/drawing/2014/main" id="{1EA1A489-2BF0-4465-8906-80AD91567781}"/>
                  </a:ext>
                </a:extLst>
              </p:cNvPr>
              <p:cNvSpPr txBox="1"/>
              <p:nvPr/>
            </p:nvSpPr>
            <p:spPr>
              <a:xfrm>
                <a:off x="4002941" y="2298656"/>
                <a:ext cx="1429575" cy="646331"/>
              </a:xfrm>
              <a:prstGeom prst="rect">
                <a:avLst/>
              </a:prstGeom>
              <a:noFill/>
            </p:spPr>
            <p:txBody>
              <a:bodyPr wrap="square" rtlCol="0">
                <a:spAutoFit/>
              </a:bodyPr>
              <a:lstStyle/>
              <a:p>
                <a:r>
                  <a:rPr lang="en-US" dirty="0">
                    <a:solidFill>
                      <a:prstClr val="white"/>
                    </a:solidFill>
                  </a:rPr>
                  <a:t>Lessons Learn</a:t>
                </a:r>
              </a:p>
            </p:txBody>
          </p:sp>
          <p:sp>
            <p:nvSpPr>
              <p:cNvPr id="34" name="TextBox 33">
                <a:extLst>
                  <a:ext uri="{FF2B5EF4-FFF2-40B4-BE49-F238E27FC236}">
                    <a16:creationId xmlns:a16="http://schemas.microsoft.com/office/drawing/2014/main" id="{793448FB-2463-452D-B0B9-1F0F199EE639}"/>
                  </a:ext>
                </a:extLst>
              </p:cNvPr>
              <p:cNvSpPr txBox="1"/>
              <p:nvPr/>
            </p:nvSpPr>
            <p:spPr>
              <a:xfrm>
                <a:off x="3253747" y="3832900"/>
                <a:ext cx="1025261" cy="646331"/>
              </a:xfrm>
              <a:prstGeom prst="rect">
                <a:avLst/>
              </a:prstGeom>
              <a:noFill/>
            </p:spPr>
            <p:txBody>
              <a:bodyPr wrap="square" rtlCol="0">
                <a:spAutoFit/>
              </a:bodyPr>
              <a:lstStyle/>
              <a:p>
                <a:r>
                  <a:rPr lang="en-US" dirty="0">
                    <a:solidFill>
                      <a:prstClr val="white"/>
                    </a:solidFill>
                  </a:rPr>
                  <a:t>End-line Survey</a:t>
                </a:r>
              </a:p>
            </p:txBody>
          </p:sp>
          <p:sp>
            <p:nvSpPr>
              <p:cNvPr id="35" name="TextBox 34">
                <a:extLst>
                  <a:ext uri="{FF2B5EF4-FFF2-40B4-BE49-F238E27FC236}">
                    <a16:creationId xmlns:a16="http://schemas.microsoft.com/office/drawing/2014/main" id="{737C716B-0D33-483B-84F8-53E7681B3559}"/>
                  </a:ext>
                </a:extLst>
              </p:cNvPr>
              <p:cNvSpPr txBox="1"/>
              <p:nvPr/>
            </p:nvSpPr>
            <p:spPr>
              <a:xfrm>
                <a:off x="3883422" y="5032443"/>
                <a:ext cx="1762812" cy="646331"/>
              </a:xfrm>
              <a:prstGeom prst="rect">
                <a:avLst/>
              </a:prstGeom>
              <a:noFill/>
            </p:spPr>
            <p:txBody>
              <a:bodyPr wrap="square" rtlCol="0">
                <a:spAutoFit/>
              </a:bodyPr>
              <a:lstStyle/>
              <a:p>
                <a:r>
                  <a:rPr lang="en-US" dirty="0">
                    <a:solidFill>
                      <a:prstClr val="white"/>
                    </a:solidFill>
                  </a:rPr>
                  <a:t>Mid-term Evaluation</a:t>
                </a:r>
              </a:p>
            </p:txBody>
          </p:sp>
        </p:grpSp>
        <p:sp>
          <p:nvSpPr>
            <p:cNvPr id="15" name="TextBox 14">
              <a:extLst>
                <a:ext uri="{FF2B5EF4-FFF2-40B4-BE49-F238E27FC236}">
                  <a16:creationId xmlns:a16="http://schemas.microsoft.com/office/drawing/2014/main" id="{3544C0B5-DE4D-4ACD-803B-1675C6A3F46D}"/>
                </a:ext>
              </a:extLst>
            </p:cNvPr>
            <p:cNvSpPr txBox="1"/>
            <p:nvPr/>
          </p:nvSpPr>
          <p:spPr>
            <a:xfrm>
              <a:off x="7607826" y="5250716"/>
              <a:ext cx="865425" cy="646331"/>
            </a:xfrm>
            <a:prstGeom prst="rect">
              <a:avLst/>
            </a:prstGeom>
            <a:noFill/>
          </p:spPr>
          <p:txBody>
            <a:bodyPr wrap="square" rtlCol="0">
              <a:spAutoFit/>
            </a:bodyPr>
            <a:lstStyle/>
            <a:p>
              <a:r>
                <a:rPr lang="en-US" dirty="0">
                  <a:solidFill>
                    <a:prstClr val="black"/>
                  </a:solidFill>
                </a:rPr>
                <a:t>Project Start</a:t>
              </a:r>
            </a:p>
          </p:txBody>
        </p:sp>
        <p:sp>
          <p:nvSpPr>
            <p:cNvPr id="16" name="TextBox 15">
              <a:extLst>
                <a:ext uri="{FF2B5EF4-FFF2-40B4-BE49-F238E27FC236}">
                  <a16:creationId xmlns:a16="http://schemas.microsoft.com/office/drawing/2014/main" id="{F8AE1079-D0BA-434E-9A82-CD604F297E81}"/>
                </a:ext>
              </a:extLst>
            </p:cNvPr>
            <p:cNvSpPr txBox="1"/>
            <p:nvPr/>
          </p:nvSpPr>
          <p:spPr>
            <a:xfrm>
              <a:off x="2361172" y="5014169"/>
              <a:ext cx="865425" cy="646331"/>
            </a:xfrm>
            <a:prstGeom prst="rect">
              <a:avLst/>
            </a:prstGeom>
            <a:noFill/>
          </p:spPr>
          <p:txBody>
            <a:bodyPr wrap="square" rtlCol="0">
              <a:spAutoFit/>
            </a:bodyPr>
            <a:lstStyle/>
            <a:p>
              <a:r>
                <a:rPr lang="en-US" dirty="0">
                  <a:solidFill>
                    <a:prstClr val="black"/>
                  </a:solidFill>
                </a:rPr>
                <a:t>Project Middle</a:t>
              </a:r>
            </a:p>
          </p:txBody>
        </p:sp>
        <p:sp>
          <p:nvSpPr>
            <p:cNvPr id="17" name="TextBox 16">
              <a:extLst>
                <a:ext uri="{FF2B5EF4-FFF2-40B4-BE49-F238E27FC236}">
                  <a16:creationId xmlns:a16="http://schemas.microsoft.com/office/drawing/2014/main" id="{9C3123E8-9090-4696-BDDA-11B3108CFB1E}"/>
                </a:ext>
              </a:extLst>
            </p:cNvPr>
            <p:cNvSpPr txBox="1"/>
            <p:nvPr/>
          </p:nvSpPr>
          <p:spPr>
            <a:xfrm>
              <a:off x="2438618" y="2141072"/>
              <a:ext cx="865425" cy="646331"/>
            </a:xfrm>
            <a:prstGeom prst="rect">
              <a:avLst/>
            </a:prstGeom>
            <a:noFill/>
          </p:spPr>
          <p:txBody>
            <a:bodyPr wrap="square" rtlCol="0">
              <a:spAutoFit/>
            </a:bodyPr>
            <a:lstStyle/>
            <a:p>
              <a:r>
                <a:rPr lang="en-US" dirty="0">
                  <a:solidFill>
                    <a:prstClr val="black"/>
                  </a:solidFill>
                </a:rPr>
                <a:t>Project End</a:t>
              </a:r>
            </a:p>
          </p:txBody>
        </p:sp>
      </p:grpSp>
      <p:sp>
        <p:nvSpPr>
          <p:cNvPr id="36" name="TextBox 35">
            <a:extLst>
              <a:ext uri="{FF2B5EF4-FFF2-40B4-BE49-F238E27FC236}">
                <a16:creationId xmlns:a16="http://schemas.microsoft.com/office/drawing/2014/main" id="{4FDDB882-0483-4E43-9B2A-4135FCDFD10E}"/>
              </a:ext>
            </a:extLst>
          </p:cNvPr>
          <p:cNvSpPr txBox="1"/>
          <p:nvPr/>
        </p:nvSpPr>
        <p:spPr>
          <a:xfrm>
            <a:off x="6939375" y="1253884"/>
            <a:ext cx="1994875" cy="2308324"/>
          </a:xfrm>
          <a:prstGeom prst="rect">
            <a:avLst/>
          </a:prstGeom>
          <a:noFill/>
        </p:spPr>
        <p:txBody>
          <a:bodyPr wrap="square" rtlCol="0">
            <a:spAutoFit/>
          </a:bodyPr>
          <a:lstStyle/>
          <a:p>
            <a:r>
              <a:rPr lang="en-US" sz="1600" i="1" dirty="0">
                <a:solidFill>
                  <a:srgbClr val="FF0000"/>
                </a:solidFill>
              </a:rPr>
              <a:t>Collect evidence required to answer how well funds are spent and whether the project is making the difference to the beneficiaries with regards to their humanitarian need</a:t>
            </a:r>
          </a:p>
        </p:txBody>
      </p:sp>
    </p:spTree>
    <p:extLst>
      <p:ext uri="{BB962C8B-B14F-4D97-AF65-F5344CB8AC3E}">
        <p14:creationId xmlns:p14="http://schemas.microsoft.com/office/powerpoint/2010/main" val="1738786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b="1" dirty="0">
                <a:solidFill>
                  <a:schemeClr val="accent1"/>
                </a:solidFill>
                <a:latin typeface="+mn-lt"/>
                <a:ea typeface="+mn-ea"/>
                <a:cs typeface="+mn-cs"/>
              </a:rPr>
              <a:t>Training</a:t>
            </a:r>
            <a:r>
              <a:rPr lang="fr-FR" dirty="0"/>
              <a:t> </a:t>
            </a:r>
            <a:r>
              <a:rPr lang="fr-FR" sz="4000" b="1" dirty="0">
                <a:solidFill>
                  <a:schemeClr val="accent1"/>
                </a:solidFill>
                <a:latin typeface="+mn-lt"/>
                <a:ea typeface="+mn-ea"/>
                <a:cs typeface="+mn-cs"/>
              </a:rPr>
              <a:t>Agenda</a:t>
            </a:r>
            <a:endParaRPr lang="es-ES" sz="4000" b="1" dirty="0">
              <a:solidFill>
                <a:schemeClr val="accent1"/>
              </a:solidFill>
              <a:latin typeface="+mn-lt"/>
              <a:ea typeface="+mn-ea"/>
              <a:cs typeface="+mn-cs"/>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1926" y="1542329"/>
            <a:ext cx="7925081" cy="467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47465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F0"/>
                </a:solidFill>
              </a:rPr>
              <a:t>Why Monitoring?</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grpSp>
        <p:nvGrpSpPr>
          <p:cNvPr id="12" name="Group 11">
            <a:extLst>
              <a:ext uri="{FF2B5EF4-FFF2-40B4-BE49-F238E27FC236}">
                <a16:creationId xmlns:a16="http://schemas.microsoft.com/office/drawing/2014/main" id="{B8D3CC72-11A4-4666-ABB9-7EDB61089D27}"/>
              </a:ext>
            </a:extLst>
          </p:cNvPr>
          <p:cNvGrpSpPr/>
          <p:nvPr/>
        </p:nvGrpSpPr>
        <p:grpSpPr>
          <a:xfrm>
            <a:off x="-21176" y="1260366"/>
            <a:ext cx="9126720" cy="3162370"/>
            <a:chOff x="1020017" y="1203596"/>
            <a:chExt cx="7096726" cy="2563712"/>
          </a:xfrm>
        </p:grpSpPr>
        <p:sp>
          <p:nvSpPr>
            <p:cNvPr id="15" name="Diamond 14">
              <a:extLst>
                <a:ext uri="{FF2B5EF4-FFF2-40B4-BE49-F238E27FC236}">
                  <a16:creationId xmlns:a16="http://schemas.microsoft.com/office/drawing/2014/main" id="{073E01E1-07A3-430A-8235-A9BE339042AB}"/>
                </a:ext>
              </a:extLst>
            </p:cNvPr>
            <p:cNvSpPr/>
            <p:nvPr/>
          </p:nvSpPr>
          <p:spPr>
            <a:xfrm>
              <a:off x="3741995" y="1533792"/>
              <a:ext cx="1648796" cy="1648796"/>
            </a:xfrm>
            <a:prstGeom prst="diamond">
              <a:avLst/>
            </a:prstGeom>
            <a:solidFill>
              <a:schemeClr val="accent1">
                <a:lumMod val="5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6" name="Diamond 15">
              <a:extLst>
                <a:ext uri="{FF2B5EF4-FFF2-40B4-BE49-F238E27FC236}">
                  <a16:creationId xmlns:a16="http://schemas.microsoft.com/office/drawing/2014/main" id="{74E0CEE7-EA1E-4D88-8044-BE1DE4226CFF}"/>
                </a:ext>
              </a:extLst>
            </p:cNvPr>
            <p:cNvSpPr/>
            <p:nvPr/>
          </p:nvSpPr>
          <p:spPr>
            <a:xfrm>
              <a:off x="1020017" y="1533792"/>
              <a:ext cx="1648796" cy="1648796"/>
            </a:xfrm>
            <a:prstGeom prst="diamond">
              <a:avLst/>
            </a:prstGeom>
            <a:solidFill>
              <a:schemeClr val="accent1">
                <a:lumMod val="5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7" name="Diamond 16">
              <a:extLst>
                <a:ext uri="{FF2B5EF4-FFF2-40B4-BE49-F238E27FC236}">
                  <a16:creationId xmlns:a16="http://schemas.microsoft.com/office/drawing/2014/main" id="{7BDA42D9-26E1-4104-9CB1-54A1F177A68B}"/>
                </a:ext>
              </a:extLst>
            </p:cNvPr>
            <p:cNvSpPr/>
            <p:nvPr/>
          </p:nvSpPr>
          <p:spPr>
            <a:xfrm>
              <a:off x="6467947" y="1533792"/>
              <a:ext cx="1648796" cy="1648796"/>
            </a:xfrm>
            <a:prstGeom prst="diamond">
              <a:avLst/>
            </a:prstGeom>
            <a:solidFill>
              <a:schemeClr val="accent1">
                <a:lumMod val="5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8" name="Diamond 17">
              <a:extLst>
                <a:ext uri="{FF2B5EF4-FFF2-40B4-BE49-F238E27FC236}">
                  <a16:creationId xmlns:a16="http://schemas.microsoft.com/office/drawing/2014/main" id="{2236E233-8451-42E1-ACD9-D2A067368453}"/>
                </a:ext>
              </a:extLst>
            </p:cNvPr>
            <p:cNvSpPr/>
            <p:nvPr/>
          </p:nvSpPr>
          <p:spPr>
            <a:xfrm>
              <a:off x="2606733" y="1203596"/>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9" name="Diamond 18">
              <a:extLst>
                <a:ext uri="{FF2B5EF4-FFF2-40B4-BE49-F238E27FC236}">
                  <a16:creationId xmlns:a16="http://schemas.microsoft.com/office/drawing/2014/main" id="{7C0AC836-9216-4496-9E58-63E1970AAEC0}"/>
                </a:ext>
              </a:extLst>
            </p:cNvPr>
            <p:cNvSpPr/>
            <p:nvPr/>
          </p:nvSpPr>
          <p:spPr>
            <a:xfrm>
              <a:off x="5332684" y="1203596"/>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20" name="Diamond 19">
              <a:extLst>
                <a:ext uri="{FF2B5EF4-FFF2-40B4-BE49-F238E27FC236}">
                  <a16:creationId xmlns:a16="http://schemas.microsoft.com/office/drawing/2014/main" id="{50E56868-276F-4251-ACA7-EA2366E9A4F5}"/>
                </a:ext>
              </a:extLst>
            </p:cNvPr>
            <p:cNvSpPr/>
            <p:nvPr/>
          </p:nvSpPr>
          <p:spPr>
            <a:xfrm>
              <a:off x="5332684" y="2573939"/>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21" name="Diamond 20">
              <a:extLst>
                <a:ext uri="{FF2B5EF4-FFF2-40B4-BE49-F238E27FC236}">
                  <a16:creationId xmlns:a16="http://schemas.microsoft.com/office/drawing/2014/main" id="{1BF07CFD-825A-40E3-8A39-3E5453C7793F}"/>
                </a:ext>
              </a:extLst>
            </p:cNvPr>
            <p:cNvSpPr/>
            <p:nvPr/>
          </p:nvSpPr>
          <p:spPr>
            <a:xfrm>
              <a:off x="2606733" y="2573939"/>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22" name="TextBox 21">
              <a:extLst>
                <a:ext uri="{FF2B5EF4-FFF2-40B4-BE49-F238E27FC236}">
                  <a16:creationId xmlns:a16="http://schemas.microsoft.com/office/drawing/2014/main" id="{EC64F46D-91EB-4CB4-8050-2B3EFE3C3421}"/>
                </a:ext>
              </a:extLst>
            </p:cNvPr>
            <p:cNvSpPr txBox="1"/>
            <p:nvPr/>
          </p:nvSpPr>
          <p:spPr>
            <a:xfrm>
              <a:off x="1178853" y="2233434"/>
              <a:ext cx="1331126" cy="249513"/>
            </a:xfrm>
            <a:prstGeom prst="rect">
              <a:avLst/>
            </a:prstGeom>
            <a:noFill/>
          </p:spPr>
          <p:txBody>
            <a:bodyPr wrap="square" rtlCol="0" anchor="ctr">
              <a:spAutoFit/>
            </a:bodyPr>
            <a:lstStyle/>
            <a:p>
              <a:pPr algn="ctr"/>
              <a:r>
                <a:rPr lang="en-US" sz="1400" dirty="0">
                  <a:solidFill>
                    <a:prstClr val="white"/>
                  </a:solidFill>
                </a:rPr>
                <a:t>Accountability</a:t>
              </a:r>
            </a:p>
          </p:txBody>
        </p:sp>
        <p:sp>
          <p:nvSpPr>
            <p:cNvPr id="23" name="TextBox 22">
              <a:extLst>
                <a:ext uri="{FF2B5EF4-FFF2-40B4-BE49-F238E27FC236}">
                  <a16:creationId xmlns:a16="http://schemas.microsoft.com/office/drawing/2014/main" id="{3E5AF82B-9113-4C68-8C44-64D48074D3E2}"/>
                </a:ext>
              </a:extLst>
            </p:cNvPr>
            <p:cNvSpPr txBox="1"/>
            <p:nvPr/>
          </p:nvSpPr>
          <p:spPr>
            <a:xfrm>
              <a:off x="3902817" y="2146105"/>
              <a:ext cx="1331126" cy="424171"/>
            </a:xfrm>
            <a:prstGeom prst="rect">
              <a:avLst/>
            </a:prstGeom>
            <a:noFill/>
          </p:spPr>
          <p:txBody>
            <a:bodyPr wrap="square" rtlCol="0" anchor="ctr">
              <a:spAutoFit/>
            </a:bodyPr>
            <a:lstStyle/>
            <a:p>
              <a:pPr algn="ctr"/>
              <a:r>
                <a:rPr lang="en-US" sz="1400" dirty="0">
                  <a:solidFill>
                    <a:prstClr val="white"/>
                  </a:solidFill>
                </a:rPr>
                <a:t>Support implementation</a:t>
              </a:r>
            </a:p>
          </p:txBody>
        </p:sp>
        <p:sp>
          <p:nvSpPr>
            <p:cNvPr id="24" name="TextBox 23">
              <a:extLst>
                <a:ext uri="{FF2B5EF4-FFF2-40B4-BE49-F238E27FC236}">
                  <a16:creationId xmlns:a16="http://schemas.microsoft.com/office/drawing/2014/main" id="{81068C21-4FF1-4089-B425-5FEFC61629CE}"/>
                </a:ext>
              </a:extLst>
            </p:cNvPr>
            <p:cNvSpPr txBox="1"/>
            <p:nvPr/>
          </p:nvSpPr>
          <p:spPr>
            <a:xfrm>
              <a:off x="6626781" y="2146104"/>
              <a:ext cx="1331128" cy="424171"/>
            </a:xfrm>
            <a:prstGeom prst="rect">
              <a:avLst/>
            </a:prstGeom>
            <a:noFill/>
          </p:spPr>
          <p:txBody>
            <a:bodyPr wrap="square" rtlCol="0" anchor="ctr">
              <a:spAutoFit/>
            </a:bodyPr>
            <a:lstStyle/>
            <a:p>
              <a:pPr algn="ctr"/>
              <a:r>
                <a:rPr lang="en-US" sz="1400" dirty="0">
                  <a:solidFill>
                    <a:prstClr val="white"/>
                  </a:solidFill>
                </a:rPr>
                <a:t>Universal Donor Requirement</a:t>
              </a:r>
            </a:p>
          </p:txBody>
        </p:sp>
        <p:sp>
          <p:nvSpPr>
            <p:cNvPr id="25" name="TextBox 24">
              <a:extLst>
                <a:ext uri="{FF2B5EF4-FFF2-40B4-BE49-F238E27FC236}">
                  <a16:creationId xmlns:a16="http://schemas.microsoft.com/office/drawing/2014/main" id="{82B9C620-6AF2-45A6-8169-B81C77DF2F53}"/>
                </a:ext>
              </a:extLst>
            </p:cNvPr>
            <p:cNvSpPr txBox="1"/>
            <p:nvPr/>
          </p:nvSpPr>
          <p:spPr>
            <a:xfrm>
              <a:off x="2742362" y="1413537"/>
              <a:ext cx="928071" cy="773488"/>
            </a:xfrm>
            <a:prstGeom prst="rect">
              <a:avLst/>
            </a:prstGeom>
            <a:noFill/>
          </p:spPr>
          <p:txBody>
            <a:bodyPr wrap="square" rtlCol="0" anchor="ctr">
              <a:spAutoFit/>
            </a:bodyPr>
            <a:lstStyle/>
            <a:p>
              <a:pPr algn="ctr"/>
              <a:r>
                <a:rPr lang="en-US" sz="1400" dirty="0">
                  <a:solidFill>
                    <a:prstClr val="black"/>
                  </a:solidFill>
                </a:rPr>
                <a:t>Lessons learning/ knowledge learning</a:t>
              </a:r>
            </a:p>
          </p:txBody>
        </p:sp>
        <p:sp>
          <p:nvSpPr>
            <p:cNvPr id="26" name="TextBox 25">
              <a:extLst>
                <a:ext uri="{FF2B5EF4-FFF2-40B4-BE49-F238E27FC236}">
                  <a16:creationId xmlns:a16="http://schemas.microsoft.com/office/drawing/2014/main" id="{38D38D25-D2E2-4A0F-86D8-E9F2843D13A2}"/>
                </a:ext>
              </a:extLst>
            </p:cNvPr>
            <p:cNvSpPr txBox="1"/>
            <p:nvPr/>
          </p:nvSpPr>
          <p:spPr>
            <a:xfrm>
              <a:off x="5466327" y="1588195"/>
              <a:ext cx="928071" cy="424171"/>
            </a:xfrm>
            <a:prstGeom prst="rect">
              <a:avLst/>
            </a:prstGeom>
            <a:noFill/>
          </p:spPr>
          <p:txBody>
            <a:bodyPr wrap="square" rtlCol="0" anchor="ctr">
              <a:spAutoFit/>
            </a:bodyPr>
            <a:lstStyle/>
            <a:p>
              <a:pPr algn="ctr"/>
              <a:r>
                <a:rPr lang="en-US" sz="1400" dirty="0">
                  <a:solidFill>
                    <a:prstClr val="black"/>
                  </a:solidFill>
                </a:rPr>
                <a:t>Celebrate IOMs work</a:t>
              </a:r>
            </a:p>
          </p:txBody>
        </p:sp>
        <p:sp>
          <p:nvSpPr>
            <p:cNvPr id="27" name="TextBox 26">
              <a:extLst>
                <a:ext uri="{FF2B5EF4-FFF2-40B4-BE49-F238E27FC236}">
                  <a16:creationId xmlns:a16="http://schemas.microsoft.com/office/drawing/2014/main" id="{CF1A3ACC-46B1-4150-A4D3-517AE522ABF5}"/>
                </a:ext>
              </a:extLst>
            </p:cNvPr>
            <p:cNvSpPr txBox="1"/>
            <p:nvPr/>
          </p:nvSpPr>
          <p:spPr>
            <a:xfrm>
              <a:off x="5466326" y="2871207"/>
              <a:ext cx="928071" cy="598830"/>
            </a:xfrm>
            <a:prstGeom prst="rect">
              <a:avLst/>
            </a:prstGeom>
            <a:noFill/>
          </p:spPr>
          <p:txBody>
            <a:bodyPr wrap="square" rtlCol="0" anchor="ctr">
              <a:spAutoFit/>
            </a:bodyPr>
            <a:lstStyle/>
            <a:p>
              <a:pPr algn="ctr"/>
              <a:r>
                <a:rPr lang="en-US" sz="1400" dirty="0">
                  <a:solidFill>
                    <a:prstClr val="black"/>
                  </a:solidFill>
                </a:rPr>
                <a:t>Advocacy/funding tool for donors</a:t>
              </a:r>
            </a:p>
          </p:txBody>
        </p:sp>
        <p:sp>
          <p:nvSpPr>
            <p:cNvPr id="28" name="TextBox 27">
              <a:extLst>
                <a:ext uri="{FF2B5EF4-FFF2-40B4-BE49-F238E27FC236}">
                  <a16:creationId xmlns:a16="http://schemas.microsoft.com/office/drawing/2014/main" id="{C1824504-6CF7-4DCB-BDE9-DCB944C0B0EF}"/>
                </a:ext>
              </a:extLst>
            </p:cNvPr>
            <p:cNvSpPr txBox="1"/>
            <p:nvPr/>
          </p:nvSpPr>
          <p:spPr>
            <a:xfrm>
              <a:off x="2742362" y="2871208"/>
              <a:ext cx="928071" cy="598830"/>
            </a:xfrm>
            <a:prstGeom prst="rect">
              <a:avLst/>
            </a:prstGeom>
            <a:noFill/>
          </p:spPr>
          <p:txBody>
            <a:bodyPr wrap="square" rtlCol="0" anchor="ctr">
              <a:spAutoFit/>
            </a:bodyPr>
            <a:lstStyle/>
            <a:p>
              <a:pPr algn="ctr"/>
              <a:r>
                <a:rPr lang="en-US" sz="1400" dirty="0">
                  <a:solidFill>
                    <a:prstClr val="black"/>
                  </a:solidFill>
                </a:rPr>
                <a:t>Informed decision-making</a:t>
              </a:r>
            </a:p>
          </p:txBody>
        </p:sp>
      </p:grpSp>
      <p:sp>
        <p:nvSpPr>
          <p:cNvPr id="29" name="Diamond 28">
            <a:extLst>
              <a:ext uri="{FF2B5EF4-FFF2-40B4-BE49-F238E27FC236}">
                <a16:creationId xmlns:a16="http://schemas.microsoft.com/office/drawing/2014/main" id="{2745B762-780E-419E-B459-40A4DB0FF1C4}"/>
              </a:ext>
            </a:extLst>
          </p:cNvPr>
          <p:cNvSpPr/>
          <p:nvPr/>
        </p:nvSpPr>
        <p:spPr>
          <a:xfrm>
            <a:off x="5668608" y="4494640"/>
            <a:ext cx="1534728" cy="1591649"/>
          </a:xfrm>
          <a:prstGeom prst="diamond">
            <a:avLst/>
          </a:prstGeom>
          <a:solidFill>
            <a:schemeClr val="bg1">
              <a:lumMod val="85000"/>
            </a:schemeClr>
          </a:solidFill>
          <a:ln w="25400" cap="flat" cmpd="sng" algn="ctr">
            <a:noFill/>
            <a:prstDash val="solid"/>
          </a:ln>
          <a:effectLst/>
        </p:spPr>
        <p:txBody>
          <a:bodyPr lIns="0" tIns="0" rIns="0" bIns="0" rtlCol="0" anchor="ctr"/>
          <a:lstStyle/>
          <a:p>
            <a:pPr algn="ctr" defTabSz="914400" latinLnBrk="1">
              <a:defRPr/>
            </a:pPr>
            <a:r>
              <a:rPr lang="en-US" altLang="ko-KR" sz="1500" kern="0" dirty="0">
                <a:solidFill>
                  <a:prstClr val="black">
                    <a:lumMod val="75000"/>
                    <a:lumOff val="25000"/>
                  </a:prstClr>
                </a:solidFill>
                <a:latin typeface="Arial"/>
                <a:ea typeface="Arial Unicode MS"/>
              </a:rPr>
              <a:t>Detect </a:t>
            </a:r>
          </a:p>
          <a:p>
            <a:pPr algn="ctr" defTabSz="914400" latinLnBrk="1">
              <a:defRPr/>
            </a:pPr>
            <a:r>
              <a:rPr lang="en-US" altLang="ko-KR" sz="1500" kern="0" dirty="0">
                <a:solidFill>
                  <a:prstClr val="black">
                    <a:lumMod val="75000"/>
                    <a:lumOff val="25000"/>
                  </a:prstClr>
                </a:solidFill>
                <a:latin typeface="Arial"/>
                <a:ea typeface="Arial Unicode MS"/>
              </a:rPr>
              <a:t>Fraud?</a:t>
            </a:r>
            <a:endParaRPr lang="ko-KR" altLang="en-US" sz="1500" kern="0" dirty="0">
              <a:solidFill>
                <a:prstClr val="black">
                  <a:lumMod val="75000"/>
                  <a:lumOff val="25000"/>
                </a:prstClr>
              </a:solidFill>
              <a:latin typeface="Arial"/>
              <a:ea typeface="Arial Unicode MS"/>
            </a:endParaRPr>
          </a:p>
        </p:txBody>
      </p:sp>
      <p:sp>
        <p:nvSpPr>
          <p:cNvPr id="30" name="Diamond 29">
            <a:extLst>
              <a:ext uri="{FF2B5EF4-FFF2-40B4-BE49-F238E27FC236}">
                <a16:creationId xmlns:a16="http://schemas.microsoft.com/office/drawing/2014/main" id="{2F7C18DD-1B40-467E-AEA8-8E183418D26A}"/>
              </a:ext>
            </a:extLst>
          </p:cNvPr>
          <p:cNvSpPr/>
          <p:nvPr/>
        </p:nvSpPr>
        <p:spPr>
          <a:xfrm>
            <a:off x="7366592" y="4483642"/>
            <a:ext cx="1534728" cy="1591649"/>
          </a:xfrm>
          <a:prstGeom prst="diamond">
            <a:avLst/>
          </a:prstGeom>
          <a:solidFill>
            <a:schemeClr val="bg1">
              <a:lumMod val="85000"/>
            </a:schemeClr>
          </a:solidFill>
          <a:ln w="25400" cap="flat" cmpd="sng" algn="ctr">
            <a:noFill/>
            <a:prstDash val="solid"/>
          </a:ln>
          <a:effectLst/>
        </p:spPr>
        <p:txBody>
          <a:bodyPr lIns="0" tIns="0" rIns="0" bIns="0" rtlCol="0" anchor="ctr"/>
          <a:lstStyle/>
          <a:p>
            <a:pPr algn="ctr" defTabSz="914400" latinLnBrk="1">
              <a:defRPr/>
            </a:pPr>
            <a:r>
              <a:rPr lang="en-US" altLang="ko-KR" sz="1500" kern="0" dirty="0">
                <a:solidFill>
                  <a:prstClr val="black">
                    <a:lumMod val="75000"/>
                    <a:lumOff val="25000"/>
                  </a:prstClr>
                </a:solidFill>
                <a:latin typeface="Arial"/>
                <a:ea typeface="Arial Unicode MS"/>
              </a:rPr>
              <a:t>Mitigate Risk?</a:t>
            </a:r>
            <a:endParaRPr lang="ko-KR" altLang="en-US" sz="1500" kern="0" dirty="0">
              <a:solidFill>
                <a:prstClr val="black">
                  <a:lumMod val="75000"/>
                  <a:lumOff val="25000"/>
                </a:prstClr>
              </a:solidFill>
              <a:latin typeface="Arial"/>
              <a:ea typeface="Arial Unicode MS"/>
            </a:endParaRPr>
          </a:p>
        </p:txBody>
      </p:sp>
    </p:spTree>
    <p:extLst>
      <p:ext uri="{BB962C8B-B14F-4D97-AF65-F5344CB8AC3E}">
        <p14:creationId xmlns:p14="http://schemas.microsoft.com/office/powerpoint/2010/main" val="41278896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F0"/>
                </a:solidFill>
              </a:rPr>
              <a:t>Sphere Standards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3" name="Rectangle 2"/>
          <p:cNvSpPr/>
          <p:nvPr/>
        </p:nvSpPr>
        <p:spPr>
          <a:xfrm>
            <a:off x="354357" y="1333500"/>
            <a:ext cx="3652011" cy="1200328"/>
          </a:xfrm>
          <a:prstGeom prst="rect">
            <a:avLst/>
          </a:prstGeom>
        </p:spPr>
        <p:txBody>
          <a:bodyPr wrap="square">
            <a:spAutoFit/>
          </a:bodyPr>
          <a:lstStyle/>
          <a:p>
            <a:pPr lvl="0" defTabSz="450850">
              <a:spcAft>
                <a:spcPts val="1800"/>
              </a:spcAft>
              <a:buClr>
                <a:schemeClr val="accent2"/>
              </a:buClr>
            </a:pPr>
            <a:r>
              <a:rPr lang="en-GB" sz="2400" dirty="0"/>
              <a:t>The following slides are taken from the Sphere Training Package.</a:t>
            </a:r>
          </a:p>
        </p:txBody>
      </p:sp>
    </p:spTree>
    <p:extLst>
      <p:ext uri="{BB962C8B-B14F-4D97-AF65-F5344CB8AC3E}">
        <p14:creationId xmlns:p14="http://schemas.microsoft.com/office/powerpoint/2010/main" val="3147459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0" y="72125"/>
            <a:ext cx="9094545" cy="794742"/>
          </a:xfrm>
          <a:prstGeom prst="rect">
            <a:avLst/>
          </a:prstGeom>
        </p:spPr>
        <p:txBody>
          <a:bodyPr>
            <a:noAutofit/>
          </a:bodyPr>
          <a:lstStyle/>
          <a:p>
            <a:pPr algn="l"/>
            <a:r>
              <a:rPr lang="en-GB" sz="4000" b="1" dirty="0">
                <a:solidFill>
                  <a:srgbClr val="00B0F0"/>
                </a:solidFill>
                <a:latin typeface="+mn-lt"/>
                <a:ea typeface="+mn-ea"/>
                <a:cs typeface="+mn-cs"/>
              </a:rPr>
              <a:t>General structure of the Sphere Standards</a:t>
            </a:r>
          </a:p>
        </p:txBody>
      </p:sp>
      <p:sp>
        <p:nvSpPr>
          <p:cNvPr id="9" name="Rectangle 8">
            <a:extLst>
              <a:ext uri="{FF2B5EF4-FFF2-40B4-BE49-F238E27FC236}">
                <a16:creationId xmlns:a16="http://schemas.microsoft.com/office/drawing/2014/main" id="{57E12D0F-96DF-4677-A9D4-8387568256DB}"/>
              </a:ext>
            </a:extLst>
          </p:cNvPr>
          <p:cNvSpPr/>
          <p:nvPr/>
        </p:nvSpPr>
        <p:spPr>
          <a:xfrm>
            <a:off x="6373458" y="1332311"/>
            <a:ext cx="1719805" cy="1168585"/>
          </a:xfrm>
          <a:prstGeom prst="rect">
            <a:avLst/>
          </a:prstGeom>
          <a:solidFill>
            <a:schemeClr val="accent1"/>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002" tIns="30002" rIns="30002" bIns="30002" numCol="1" spcCol="22502" rtlCol="0" anchor="ctr">
            <a:spAutoFit/>
          </a:bodyPr>
          <a:lstStyle/>
          <a:p>
            <a:pPr algn="ctr" defTabSz="345029" hangingPunct="0">
              <a:spcBef>
                <a:spcPts val="2362"/>
              </a:spcBef>
              <a:spcAft>
                <a:spcPts val="2362"/>
              </a:spcAft>
            </a:pPr>
            <a:r>
              <a:rPr lang="en-US" sz="2400" dirty="0">
                <a:solidFill>
                  <a:schemeClr val="bg1"/>
                </a:solidFill>
              </a:rPr>
              <a:t>Links with other standards</a:t>
            </a:r>
          </a:p>
        </p:txBody>
      </p:sp>
      <p:sp>
        <p:nvSpPr>
          <p:cNvPr id="4" name="Isosceles Triangle 3">
            <a:extLst>
              <a:ext uri="{FF2B5EF4-FFF2-40B4-BE49-F238E27FC236}">
                <a16:creationId xmlns:a16="http://schemas.microsoft.com/office/drawing/2014/main" id="{986D9C4B-F949-4DB7-9155-365B882ACC26}"/>
              </a:ext>
            </a:extLst>
          </p:cNvPr>
          <p:cNvSpPr/>
          <p:nvPr/>
        </p:nvSpPr>
        <p:spPr>
          <a:xfrm rot="5400000">
            <a:off x="7248969" y="1688294"/>
            <a:ext cx="2091919" cy="456622"/>
          </a:xfrm>
          <a:prstGeom prst="triangle">
            <a:avLst/>
          </a:prstGeom>
          <a:solidFill>
            <a:schemeClr val="accent1"/>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002" tIns="30002" rIns="30002" bIns="30002" numCol="1" spcCol="22502" rtlCol="0" anchor="ctr">
            <a:spAutoFit/>
          </a:bodyPr>
          <a:lstStyle/>
          <a:p>
            <a:pPr algn="ctr" defTabSz="345029" hangingPunct="0"/>
            <a:endParaRPr lang="en-US" sz="1100" dirty="0">
              <a:solidFill>
                <a:srgbClr val="A5A5A5"/>
              </a:solidFill>
              <a:latin typeface="Open Sans Regular"/>
              <a:ea typeface="Open Sans Regular"/>
              <a:cs typeface="Open Sans Regular"/>
              <a:sym typeface="Open Sans Regular"/>
            </a:endParaRPr>
          </a:p>
        </p:txBody>
      </p:sp>
      <p:sp>
        <p:nvSpPr>
          <p:cNvPr id="11" name="Rectangle 10">
            <a:extLst>
              <a:ext uri="{FF2B5EF4-FFF2-40B4-BE49-F238E27FC236}">
                <a16:creationId xmlns:a16="http://schemas.microsoft.com/office/drawing/2014/main" id="{2263008D-8E0C-49E0-9A2E-D40781CDC52D}"/>
              </a:ext>
            </a:extLst>
          </p:cNvPr>
          <p:cNvSpPr/>
          <p:nvPr/>
        </p:nvSpPr>
        <p:spPr>
          <a:xfrm>
            <a:off x="1576465" y="4494737"/>
            <a:ext cx="4492329" cy="429922"/>
          </a:xfrm>
          <a:prstGeom prst="rect">
            <a:avLst/>
          </a:prstGeom>
          <a:solidFill>
            <a:schemeClr val="accent1"/>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002" tIns="30002" rIns="30002" bIns="30002" numCol="1" spcCol="22502" rtlCol="0" anchor="ctr">
            <a:spAutoFit/>
          </a:bodyPr>
          <a:lstStyle/>
          <a:p>
            <a:pPr algn="ctr" defTabSz="345029" hangingPunct="0">
              <a:spcBef>
                <a:spcPts val="591"/>
              </a:spcBef>
              <a:spcAft>
                <a:spcPts val="591"/>
              </a:spcAft>
            </a:pPr>
            <a:r>
              <a:rPr lang="en-US" sz="2400" dirty="0">
                <a:solidFill>
                  <a:schemeClr val="bg1"/>
                </a:solidFill>
              </a:rPr>
              <a:t>Appendices</a:t>
            </a:r>
            <a:endParaRPr lang="en-US" sz="2400" dirty="0">
              <a:solidFill>
                <a:schemeClr val="bg1"/>
              </a:solidFill>
              <a:latin typeface="Open Sans Regular"/>
              <a:ea typeface="Open Sans Regular"/>
              <a:cs typeface="Open Sans Regular"/>
              <a:sym typeface="Open Sans Regular"/>
            </a:endParaRPr>
          </a:p>
        </p:txBody>
      </p:sp>
      <p:sp>
        <p:nvSpPr>
          <p:cNvPr id="12" name="Body">
            <a:extLst>
              <a:ext uri="{FF2B5EF4-FFF2-40B4-BE49-F238E27FC236}">
                <a16:creationId xmlns:a16="http://schemas.microsoft.com/office/drawing/2014/main" id="{AB1A4622-2477-4AF8-884A-5ADEEDC728EE}"/>
              </a:ext>
            </a:extLst>
          </p:cNvPr>
          <p:cNvSpPr txBox="1">
            <a:spLocks noGrp="1"/>
          </p:cNvSpPr>
          <p:nvPr>
            <p:ph type="body" sz="half" idx="1"/>
          </p:nvPr>
        </p:nvSpPr>
        <p:spPr>
          <a:xfrm>
            <a:off x="6373458" y="3339703"/>
            <a:ext cx="2401847" cy="2984887"/>
          </a:xfrm>
          <a:prstGeom prst="rect">
            <a:avLst/>
          </a:prstGeom>
        </p:spPr>
        <p:txBody>
          <a:bodyPr>
            <a:normAutofit/>
          </a:bodyPr>
          <a:lstStyle/>
          <a:p>
            <a:pPr marL="300963" indent="-300963"/>
            <a:r>
              <a:rPr lang="en-GB" sz="2400" dirty="0"/>
              <a:t>  *The CHS chapter has a structure comparable with the technical chapters.</a:t>
            </a:r>
          </a:p>
        </p:txBody>
      </p:sp>
      <p:grpSp>
        <p:nvGrpSpPr>
          <p:cNvPr id="5" name="Group 4">
            <a:extLst>
              <a:ext uri="{FF2B5EF4-FFF2-40B4-BE49-F238E27FC236}">
                <a16:creationId xmlns:a16="http://schemas.microsoft.com/office/drawing/2014/main" id="{70ABF526-3CE9-422D-8F1D-9558D81528E2}"/>
              </a:ext>
            </a:extLst>
          </p:cNvPr>
          <p:cNvGrpSpPr/>
          <p:nvPr/>
        </p:nvGrpSpPr>
        <p:grpSpPr>
          <a:xfrm>
            <a:off x="1576465" y="2401820"/>
            <a:ext cx="4499543" cy="1635223"/>
            <a:chOff x="3317672" y="3338661"/>
            <a:chExt cx="8532728" cy="2325649"/>
          </a:xfrm>
          <a:solidFill>
            <a:schemeClr val="accent1"/>
          </a:solidFill>
        </p:grpSpPr>
        <p:sp>
          <p:nvSpPr>
            <p:cNvPr id="3" name="Rectangle 2">
              <a:extLst>
                <a:ext uri="{FF2B5EF4-FFF2-40B4-BE49-F238E27FC236}">
                  <a16:creationId xmlns:a16="http://schemas.microsoft.com/office/drawing/2014/main" id="{D2CA61E5-A463-44D1-B635-7F89E00B3C2C}"/>
                </a:ext>
              </a:extLst>
            </p:cNvPr>
            <p:cNvSpPr/>
            <p:nvPr/>
          </p:nvSpPr>
          <p:spPr>
            <a:xfrm>
              <a:off x="3317674" y="4358426"/>
              <a:ext cx="2855466" cy="1196453"/>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45029" hangingPunct="0">
                <a:spcBef>
                  <a:spcPts val="591"/>
                </a:spcBef>
                <a:spcAft>
                  <a:spcPts val="591"/>
                </a:spcAft>
              </a:pPr>
              <a:r>
                <a:rPr lang="en-US" sz="2400" dirty="0">
                  <a:solidFill>
                    <a:schemeClr val="bg1"/>
                  </a:solidFill>
                  <a:latin typeface="Open Sans Regular"/>
                  <a:ea typeface="Open Sans Regular"/>
                  <a:cs typeface="Open Sans Regular"/>
                  <a:sym typeface="Open Sans Regular"/>
                </a:rPr>
                <a:t>Key</a:t>
              </a:r>
              <a:br>
                <a:rPr lang="en-US" sz="2400" dirty="0">
                  <a:solidFill>
                    <a:schemeClr val="bg1"/>
                  </a:solidFill>
                  <a:latin typeface="Open Sans Regular"/>
                  <a:ea typeface="Open Sans Regular"/>
                  <a:cs typeface="Open Sans Regular"/>
                  <a:sym typeface="Open Sans Regular"/>
                </a:rPr>
              </a:br>
              <a:r>
                <a:rPr lang="en-US" sz="2400" dirty="0">
                  <a:solidFill>
                    <a:schemeClr val="bg1"/>
                  </a:solidFill>
                  <a:latin typeface="Open Sans Regular"/>
                  <a:ea typeface="Open Sans Regular"/>
                  <a:cs typeface="Open Sans Regular"/>
                  <a:sym typeface="Open Sans Regular"/>
                </a:rPr>
                <a:t>actions</a:t>
              </a:r>
            </a:p>
          </p:txBody>
        </p:sp>
        <p:sp>
          <p:nvSpPr>
            <p:cNvPr id="8" name="Rectangle 7">
              <a:extLst>
                <a:ext uri="{FF2B5EF4-FFF2-40B4-BE49-F238E27FC236}">
                  <a16:creationId xmlns:a16="http://schemas.microsoft.com/office/drawing/2014/main" id="{F3128C0B-4FBB-4A86-BD03-AEC04FA6E710}"/>
                </a:ext>
              </a:extLst>
            </p:cNvPr>
            <p:cNvSpPr/>
            <p:nvPr/>
          </p:nvSpPr>
          <p:spPr>
            <a:xfrm>
              <a:off x="8981256" y="4358425"/>
              <a:ext cx="2855466" cy="1196453"/>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45029" hangingPunct="0">
                <a:spcBef>
                  <a:spcPts val="591"/>
                </a:spcBef>
                <a:spcAft>
                  <a:spcPts val="591"/>
                </a:spcAft>
              </a:pPr>
              <a:r>
                <a:rPr lang="en-US" sz="2400" dirty="0">
                  <a:solidFill>
                    <a:schemeClr val="bg1"/>
                  </a:solidFill>
                </a:rPr>
                <a:t>Guidance notes</a:t>
              </a:r>
              <a:endParaRPr lang="en-US" sz="2400" dirty="0">
                <a:solidFill>
                  <a:schemeClr val="bg1"/>
                </a:solidFill>
                <a:latin typeface="Open Sans Regular"/>
                <a:ea typeface="Open Sans Regular"/>
                <a:cs typeface="Open Sans Regular"/>
                <a:sym typeface="Open Sans Regular"/>
              </a:endParaRPr>
            </a:p>
          </p:txBody>
        </p:sp>
        <p:sp>
          <p:nvSpPr>
            <p:cNvPr id="2" name="Rectangle 1">
              <a:extLst>
                <a:ext uri="{FF2B5EF4-FFF2-40B4-BE49-F238E27FC236}">
                  <a16:creationId xmlns:a16="http://schemas.microsoft.com/office/drawing/2014/main" id="{E7D5CE29-EBC9-40CA-A87A-16E43ED8256F}"/>
                </a:ext>
              </a:extLst>
            </p:cNvPr>
            <p:cNvSpPr/>
            <p:nvPr/>
          </p:nvSpPr>
          <p:spPr>
            <a:xfrm>
              <a:off x="3317672" y="3338661"/>
              <a:ext cx="8532728" cy="671181"/>
            </a:xfrm>
            <a:prstGeom prst="rect">
              <a:avLst/>
            </a:prstGeom>
            <a:grp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45029" hangingPunct="0">
                <a:spcBef>
                  <a:spcPts val="591"/>
                </a:spcBef>
                <a:spcAft>
                  <a:spcPts val="591"/>
                </a:spcAft>
              </a:pPr>
              <a:r>
                <a:rPr lang="en-US" sz="2400" b="1" dirty="0">
                  <a:solidFill>
                    <a:schemeClr val="bg1"/>
                  </a:solidFill>
                  <a:latin typeface="Open Sans Regular"/>
                  <a:ea typeface="Open Sans Regular"/>
                  <a:cs typeface="Open Sans Regular"/>
                  <a:sym typeface="Open Sans Regular"/>
                </a:rPr>
                <a:t>THE STANDARDS</a:t>
              </a:r>
            </a:p>
          </p:txBody>
        </p:sp>
        <p:sp>
          <p:nvSpPr>
            <p:cNvPr id="7" name="Rectangle 6">
              <a:extLst>
                <a:ext uri="{FF2B5EF4-FFF2-40B4-BE49-F238E27FC236}">
                  <a16:creationId xmlns:a16="http://schemas.microsoft.com/office/drawing/2014/main" id="{934DEED3-D3D9-4007-98D8-339BCE91E606}"/>
                </a:ext>
              </a:extLst>
            </p:cNvPr>
            <p:cNvSpPr/>
            <p:nvPr/>
          </p:nvSpPr>
          <p:spPr>
            <a:xfrm>
              <a:off x="5954627" y="4248995"/>
              <a:ext cx="3140649" cy="1415315"/>
            </a:xfrm>
            <a:prstGeom prst="rect">
              <a:avLst/>
            </a:prstGeom>
            <a:grpFill/>
            <a:ln w="25400" cap="flat">
              <a:solidFill>
                <a:schemeClr val="bg1">
                  <a:lumMod val="5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345029" hangingPunct="0">
                <a:spcBef>
                  <a:spcPts val="591"/>
                </a:spcBef>
                <a:spcAft>
                  <a:spcPts val="591"/>
                </a:spcAft>
              </a:pPr>
              <a:r>
                <a:rPr lang="en-US" sz="2400" dirty="0">
                  <a:solidFill>
                    <a:schemeClr val="bg1"/>
                  </a:solidFill>
                  <a:latin typeface="Open Sans Regular"/>
                  <a:ea typeface="Open Sans Regular"/>
                  <a:cs typeface="Open Sans Regular"/>
                  <a:sym typeface="Open Sans Regular"/>
                </a:rPr>
                <a:t>Key indicators</a:t>
              </a:r>
            </a:p>
          </p:txBody>
        </p:sp>
      </p:grpSp>
      <p:sp>
        <p:nvSpPr>
          <p:cNvPr id="13" name="Rectangle 12">
            <a:extLst>
              <a:ext uri="{FF2B5EF4-FFF2-40B4-BE49-F238E27FC236}">
                <a16:creationId xmlns:a16="http://schemas.microsoft.com/office/drawing/2014/main" id="{B1EF1D5A-5749-44FC-8B9C-49E2D5438154}"/>
              </a:ext>
            </a:extLst>
          </p:cNvPr>
          <p:cNvSpPr/>
          <p:nvPr/>
        </p:nvSpPr>
        <p:spPr>
          <a:xfrm>
            <a:off x="1576465" y="1024464"/>
            <a:ext cx="4492329" cy="799254"/>
          </a:xfrm>
          <a:prstGeom prst="rect">
            <a:avLst/>
          </a:prstGeom>
          <a:solidFill>
            <a:schemeClr val="accent1"/>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002" tIns="30002" rIns="30002" bIns="30002" numCol="1" spcCol="22502" rtlCol="0" anchor="ctr">
            <a:spAutoFit/>
          </a:bodyPr>
          <a:lstStyle/>
          <a:p>
            <a:pPr algn="ctr" defTabSz="345029" hangingPunct="0">
              <a:spcBef>
                <a:spcPts val="591"/>
              </a:spcBef>
              <a:spcAft>
                <a:spcPts val="591"/>
              </a:spcAft>
            </a:pPr>
            <a:r>
              <a:rPr lang="en-US" sz="2400" dirty="0">
                <a:solidFill>
                  <a:schemeClr val="bg1"/>
                </a:solidFill>
              </a:rPr>
              <a:t>Introduction</a:t>
            </a:r>
            <a:br>
              <a:rPr lang="en-US" sz="2400" dirty="0">
                <a:solidFill>
                  <a:schemeClr val="bg1"/>
                </a:solidFill>
              </a:rPr>
            </a:br>
            <a:r>
              <a:rPr lang="en-US" sz="2400" dirty="0">
                <a:solidFill>
                  <a:schemeClr val="bg1"/>
                </a:solidFill>
              </a:rPr>
              <a:t>including “essential concepts”</a:t>
            </a:r>
          </a:p>
        </p:txBody>
      </p:sp>
      <p:sp>
        <p:nvSpPr>
          <p:cNvPr id="14" name="Rectangle 13">
            <a:extLst>
              <a:ext uri="{FF2B5EF4-FFF2-40B4-BE49-F238E27FC236}">
                <a16:creationId xmlns:a16="http://schemas.microsoft.com/office/drawing/2014/main" id="{C72774CE-B078-4846-AFAB-614C2A06C3E5}"/>
              </a:ext>
            </a:extLst>
          </p:cNvPr>
          <p:cNvSpPr/>
          <p:nvPr/>
        </p:nvSpPr>
        <p:spPr>
          <a:xfrm>
            <a:off x="1583679" y="5448560"/>
            <a:ext cx="4492329" cy="429922"/>
          </a:xfrm>
          <a:prstGeom prst="rect">
            <a:avLst/>
          </a:prstGeom>
          <a:solidFill>
            <a:schemeClr val="accent1"/>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0002" tIns="30002" rIns="30002" bIns="30002" numCol="1" spcCol="22502" rtlCol="0" anchor="ctr">
            <a:spAutoFit/>
          </a:bodyPr>
          <a:lstStyle/>
          <a:p>
            <a:pPr algn="ctr" defTabSz="345029" hangingPunct="0">
              <a:spcBef>
                <a:spcPts val="591"/>
              </a:spcBef>
              <a:spcAft>
                <a:spcPts val="591"/>
              </a:spcAft>
            </a:pPr>
            <a:r>
              <a:rPr lang="en-US" sz="2400" dirty="0">
                <a:solidFill>
                  <a:schemeClr val="bg1"/>
                </a:solidFill>
              </a:rPr>
              <a:t>References and further reading</a:t>
            </a:r>
            <a:endParaRPr lang="en-US" sz="2400" dirty="0">
              <a:solidFill>
                <a:schemeClr val="bg1"/>
              </a:solidFill>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3271401750"/>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82026" y="78240"/>
            <a:ext cx="5518378" cy="794742"/>
          </a:xfrm>
          <a:prstGeom prst="rect">
            <a:avLst/>
          </a:prstGeom>
        </p:spPr>
        <p:txBody>
          <a:bodyPr>
            <a:normAutofit/>
          </a:bodyPr>
          <a:lstStyle/>
          <a:p>
            <a:pPr algn="l"/>
            <a:r>
              <a:rPr lang="en-GB" sz="4000" b="1" dirty="0">
                <a:solidFill>
                  <a:srgbClr val="00B0F0"/>
                </a:solidFill>
                <a:latin typeface="+mn-lt"/>
                <a:ea typeface="+mn-ea"/>
                <a:cs typeface="+mn-cs"/>
              </a:rPr>
              <a:t>Key actions</a:t>
            </a:r>
          </a:p>
        </p:txBody>
      </p:sp>
      <p:sp>
        <p:nvSpPr>
          <p:cNvPr id="122" name="Body"/>
          <p:cNvSpPr txBox="1">
            <a:spLocks noGrp="1"/>
          </p:cNvSpPr>
          <p:nvPr>
            <p:ph type="body" sz="half" idx="1"/>
          </p:nvPr>
        </p:nvSpPr>
        <p:spPr>
          <a:xfrm>
            <a:off x="318027" y="1054322"/>
            <a:ext cx="2823504" cy="3397050"/>
          </a:xfrm>
          <a:prstGeom prst="rect">
            <a:avLst/>
          </a:prstGeom>
        </p:spPr>
        <p:txBody>
          <a:bodyPr>
            <a:noAutofit/>
          </a:bodyPr>
          <a:lstStyle/>
          <a:p>
            <a:pPr algn="l"/>
            <a:r>
              <a:rPr lang="en-GB" sz="2400" b="1" dirty="0"/>
              <a:t>Key actions </a:t>
            </a:r>
            <a:r>
              <a:rPr lang="en-GB" sz="2400" dirty="0"/>
              <a:t>outline practical steps to attain the Minimum Standard. These are suggestions and may not be applicable in all contexts. Users should select those most relevant to the situation.</a:t>
            </a:r>
          </a:p>
        </p:txBody>
      </p:sp>
      <p:pic>
        <p:nvPicPr>
          <p:cNvPr id="3" name="Picture 2">
            <a:extLst>
              <a:ext uri="{FF2B5EF4-FFF2-40B4-BE49-F238E27FC236}">
                <a16:creationId xmlns:a16="http://schemas.microsoft.com/office/drawing/2014/main" id="{DEA58E48-5FA7-4862-B582-C9C4480D0DBA}"/>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254822" y="872982"/>
            <a:ext cx="5707152" cy="4504467"/>
          </a:xfrm>
          <a:prstGeom prst="rect">
            <a:avLst/>
          </a:prstGeom>
        </p:spPr>
      </p:pic>
      <p:sp>
        <p:nvSpPr>
          <p:cNvPr id="4" name="TextBox 3">
            <a:extLst>
              <a:ext uri="{FF2B5EF4-FFF2-40B4-BE49-F238E27FC236}">
                <a16:creationId xmlns:a16="http://schemas.microsoft.com/office/drawing/2014/main" id="{21A02CE5-A071-4ACF-9E56-4324AAC26A20}"/>
              </a:ext>
            </a:extLst>
          </p:cNvPr>
          <p:cNvSpPr txBox="1"/>
          <p:nvPr/>
        </p:nvSpPr>
        <p:spPr>
          <a:xfrm>
            <a:off x="6618708" y="5582171"/>
            <a:ext cx="2343266" cy="245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0002" tIns="30002" rIns="30002" bIns="30002" numCol="1" spcCol="22502" rtlCol="0" anchor="ctr">
            <a:spAutoFit/>
          </a:bodyPr>
          <a:lstStyle/>
          <a:p>
            <a:r>
              <a:rPr lang="en-US" sz="1200" dirty="0">
                <a:solidFill>
                  <a:srgbClr val="00B297"/>
                </a:solidFill>
              </a:rPr>
              <a:t>Haiti, 2016. Lutheran World Services</a:t>
            </a:r>
          </a:p>
        </p:txBody>
      </p:sp>
    </p:spTree>
    <p:extLst>
      <p:ext uri="{BB962C8B-B14F-4D97-AF65-F5344CB8AC3E}">
        <p14:creationId xmlns:p14="http://schemas.microsoft.com/office/powerpoint/2010/main" val="756418219"/>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1" name="Title"/>
          <p:cNvSpPr txBox="1">
            <a:spLocks noGrp="1"/>
          </p:cNvSpPr>
          <p:nvPr>
            <p:ph type="title"/>
          </p:nvPr>
        </p:nvSpPr>
        <p:spPr>
          <a:xfrm>
            <a:off x="186971" y="74118"/>
            <a:ext cx="5518378" cy="794742"/>
          </a:xfrm>
          <a:prstGeom prst="rect">
            <a:avLst/>
          </a:prstGeom>
        </p:spPr>
        <p:txBody>
          <a:bodyPr>
            <a:normAutofit/>
          </a:bodyPr>
          <a:lstStyle/>
          <a:p>
            <a:pPr algn="l"/>
            <a:r>
              <a:rPr lang="en-GB" sz="4000" b="1" dirty="0">
                <a:solidFill>
                  <a:srgbClr val="00B0F0"/>
                </a:solidFill>
                <a:latin typeface="+mn-lt"/>
                <a:ea typeface="+mn-ea"/>
                <a:cs typeface="+mn-cs"/>
              </a:rPr>
              <a:t>Key indicators</a:t>
            </a:r>
          </a:p>
        </p:txBody>
      </p:sp>
      <p:sp>
        <p:nvSpPr>
          <p:cNvPr id="122" name="Body"/>
          <p:cNvSpPr txBox="1">
            <a:spLocks noGrp="1"/>
          </p:cNvSpPr>
          <p:nvPr>
            <p:ph type="body" sz="half" idx="1"/>
          </p:nvPr>
        </p:nvSpPr>
        <p:spPr>
          <a:xfrm>
            <a:off x="285881" y="1000744"/>
            <a:ext cx="3266241" cy="4366092"/>
          </a:xfrm>
          <a:prstGeom prst="rect">
            <a:avLst/>
          </a:prstGeom>
        </p:spPr>
        <p:txBody>
          <a:bodyPr>
            <a:noAutofit/>
          </a:bodyPr>
          <a:lstStyle/>
          <a:p>
            <a:pPr algn="l"/>
            <a:r>
              <a:rPr lang="en-GB" sz="2400" b="1" dirty="0"/>
              <a:t>Key indicators </a:t>
            </a:r>
            <a:r>
              <a:rPr lang="en-GB" sz="2400" dirty="0"/>
              <a:t>serve as signals to indicate whether the standard they support is being attained.</a:t>
            </a:r>
          </a:p>
          <a:p>
            <a:pPr algn="l"/>
            <a:r>
              <a:rPr lang="en-GB" sz="2400" b="1" dirty="0"/>
              <a:t>Specific numbers (targets) are only included where there is sectoral consensus or scientific evidence.</a:t>
            </a:r>
          </a:p>
        </p:txBody>
      </p:sp>
      <p:sp>
        <p:nvSpPr>
          <p:cNvPr id="3" name="TextBox 2">
            <a:extLst>
              <a:ext uri="{FF2B5EF4-FFF2-40B4-BE49-F238E27FC236}">
                <a16:creationId xmlns:a16="http://schemas.microsoft.com/office/drawing/2014/main" id="{91F4AE3C-C28B-42C6-A4A9-A7E4B0F008A4}"/>
              </a:ext>
            </a:extLst>
          </p:cNvPr>
          <p:cNvSpPr txBox="1"/>
          <p:nvPr/>
        </p:nvSpPr>
        <p:spPr>
          <a:xfrm>
            <a:off x="7492105" y="5418071"/>
            <a:ext cx="1413650" cy="245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0002" tIns="30002" rIns="30002" bIns="30002" numCol="1" spcCol="22502" rtlCol="0" anchor="ctr">
            <a:spAutoFit/>
          </a:bodyPr>
          <a:lstStyle/>
          <a:p>
            <a:r>
              <a:rPr lang="en-US" sz="1200" dirty="0">
                <a:solidFill>
                  <a:srgbClr val="00B297"/>
                </a:solidFill>
              </a:rPr>
              <a:t>IFRC/Alison </a:t>
            </a:r>
            <a:r>
              <a:rPr lang="en-US" sz="1200" dirty="0" err="1">
                <a:solidFill>
                  <a:srgbClr val="00B297"/>
                </a:solidFill>
              </a:rPr>
              <a:t>Freebairn</a:t>
            </a:r>
            <a:endParaRPr lang="en-US" sz="1200" dirty="0">
              <a:solidFill>
                <a:srgbClr val="00B297"/>
              </a:solidFill>
            </a:endParaRPr>
          </a:p>
        </p:txBody>
      </p:sp>
      <p:pic>
        <p:nvPicPr>
          <p:cNvPr id="5" name="Picture 4">
            <a:extLst>
              <a:ext uri="{FF2B5EF4-FFF2-40B4-BE49-F238E27FC236}">
                <a16:creationId xmlns:a16="http://schemas.microsoft.com/office/drawing/2014/main" id="{CE4F0CF9-CF8B-40CB-9AB3-F88B4B263A6E}"/>
              </a:ext>
            </a:extLst>
          </p:cNvPr>
          <p:cNvPicPr>
            <a:picLocks noChangeAspect="1"/>
          </p:cNvPicPr>
          <p:nvPr/>
        </p:nvPicPr>
        <p:blipFill rotWithShape="1">
          <a:blip r:embed="rId4">
            <a:extLst>
              <a:ext uri="{28A0092B-C50C-407E-A947-70E740481C1C}">
                <a14:useLocalDpi xmlns:a14="http://schemas.microsoft.com/office/drawing/2010/main" val="0"/>
              </a:ext>
            </a:extLst>
          </a:blip>
          <a:srcRect l="-1"/>
          <a:stretch/>
        </p:blipFill>
        <p:spPr>
          <a:xfrm>
            <a:off x="3708306" y="933154"/>
            <a:ext cx="5265842" cy="4366092"/>
          </a:xfrm>
          <a:prstGeom prst="rect">
            <a:avLst/>
          </a:prstGeom>
        </p:spPr>
      </p:pic>
    </p:spTree>
    <p:extLst>
      <p:ext uri="{BB962C8B-B14F-4D97-AF65-F5344CB8AC3E}">
        <p14:creationId xmlns:p14="http://schemas.microsoft.com/office/powerpoint/2010/main" val="327779050"/>
      </p:ext>
    </p:extLst>
  </p:cSld>
  <p:clrMapOvr>
    <a:overrideClrMapping bg1="lt1" tx1="dk1" bg2="lt2" tx2="dk2" accent1="accent1" accent2="accent2" accent3="accent3" accent4="accent4" accent5="accent5" accent6="accent6" hlink="hlink" folHlink="folHlink"/>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1" name="Title"/>
          <p:cNvSpPr txBox="1">
            <a:spLocks noGrp="1"/>
          </p:cNvSpPr>
          <p:nvPr>
            <p:ph type="title"/>
          </p:nvPr>
        </p:nvSpPr>
        <p:spPr>
          <a:xfrm>
            <a:off x="198124" y="80514"/>
            <a:ext cx="7358063" cy="794742"/>
          </a:xfrm>
          <a:prstGeom prst="rect">
            <a:avLst/>
          </a:prstGeom>
        </p:spPr>
        <p:txBody>
          <a:bodyPr/>
          <a:lstStyle/>
          <a:p>
            <a:pPr algn="l"/>
            <a:r>
              <a:rPr lang="en-GB" sz="4000" b="1" dirty="0">
                <a:solidFill>
                  <a:srgbClr val="00B0F0"/>
                </a:solidFill>
                <a:latin typeface="+mn-lt"/>
                <a:ea typeface="+mn-ea"/>
                <a:cs typeface="+mn-cs"/>
              </a:rPr>
              <a:t>Guidance notes</a:t>
            </a:r>
            <a:r>
              <a:rPr lang="en-GB" b="1" noProof="0" dirty="0">
                <a:solidFill>
                  <a:srgbClr val="4F81BD"/>
                </a:solidFill>
              </a:rPr>
              <a:t> </a:t>
            </a:r>
            <a:endParaRPr lang="en-GB" noProof="0" dirty="0">
              <a:solidFill>
                <a:srgbClr val="4F81BD"/>
              </a:solidFill>
            </a:endParaRPr>
          </a:p>
        </p:txBody>
      </p:sp>
      <p:sp>
        <p:nvSpPr>
          <p:cNvPr id="122" name="Body"/>
          <p:cNvSpPr txBox="1">
            <a:spLocks noGrp="1"/>
          </p:cNvSpPr>
          <p:nvPr>
            <p:ph type="body" sz="half" idx="1"/>
          </p:nvPr>
        </p:nvSpPr>
        <p:spPr>
          <a:xfrm>
            <a:off x="346489" y="1139023"/>
            <a:ext cx="3439203" cy="5278823"/>
          </a:xfrm>
          <a:prstGeom prst="rect">
            <a:avLst/>
          </a:prstGeom>
        </p:spPr>
        <p:txBody>
          <a:bodyPr>
            <a:normAutofit/>
          </a:bodyPr>
          <a:lstStyle/>
          <a:p>
            <a:pPr algn="l"/>
            <a:r>
              <a:rPr lang="en-GB" sz="2400" b="1" dirty="0"/>
              <a:t>Guidance notes </a:t>
            </a:r>
            <a:r>
              <a:rPr lang="en-GB" sz="2400" dirty="0"/>
              <a:t>provide additional information to support the key actions, with cross-references to the Protection Principles, the Core Humanitarian Standard, other standards in the Handbook and other standards of the Humanitarian Standards Partnership.</a:t>
            </a:r>
          </a:p>
        </p:txBody>
      </p:sp>
      <p:pic>
        <p:nvPicPr>
          <p:cNvPr id="6" name="Picture 5">
            <a:extLst>
              <a:ext uri="{FF2B5EF4-FFF2-40B4-BE49-F238E27FC236}">
                <a16:creationId xmlns:a16="http://schemas.microsoft.com/office/drawing/2014/main" id="{7C83268A-0CD0-41CE-B6BA-C04B343CE43F}"/>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3970847" y="912418"/>
            <a:ext cx="5033010" cy="4337389"/>
          </a:xfrm>
          <a:prstGeom prst="rect">
            <a:avLst/>
          </a:prstGeom>
        </p:spPr>
      </p:pic>
      <p:sp>
        <p:nvSpPr>
          <p:cNvPr id="10" name="TextBox 9">
            <a:extLst>
              <a:ext uri="{FF2B5EF4-FFF2-40B4-BE49-F238E27FC236}">
                <a16:creationId xmlns:a16="http://schemas.microsoft.com/office/drawing/2014/main" id="{F47AB92D-0637-4EE3-A541-64307F6C4502}"/>
              </a:ext>
            </a:extLst>
          </p:cNvPr>
          <p:cNvSpPr txBox="1"/>
          <p:nvPr/>
        </p:nvSpPr>
        <p:spPr>
          <a:xfrm>
            <a:off x="6403735" y="5338121"/>
            <a:ext cx="2600122" cy="245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0002" tIns="30002" rIns="30002" bIns="30002" numCol="1" spcCol="22502" rtlCol="0" anchor="ctr">
            <a:spAutoFit/>
          </a:bodyPr>
          <a:lstStyle/>
          <a:p>
            <a:r>
              <a:rPr lang="en-US" sz="1200" dirty="0">
                <a:solidFill>
                  <a:srgbClr val="00B297"/>
                </a:solidFill>
              </a:rPr>
              <a:t>Kenya, 2017. Lutheran World Federation</a:t>
            </a:r>
          </a:p>
        </p:txBody>
      </p:sp>
    </p:spTree>
    <p:extLst>
      <p:ext uri="{BB962C8B-B14F-4D97-AF65-F5344CB8AC3E}">
        <p14:creationId xmlns:p14="http://schemas.microsoft.com/office/powerpoint/2010/main" val="1044132097"/>
      </p:ext>
    </p:extLst>
  </p:cSld>
  <p:clrMapOvr>
    <a:overrideClrMapping bg1="lt1" tx1="dk1" bg2="lt2" tx2="dk2" accent1="accent1" accent2="accent2" accent3="accent3" accent4="accent4" accent5="accent5" accent6="accent6" hlink="hlink" folHlink="folHlink"/>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192534" y="73921"/>
            <a:ext cx="5518378" cy="794742"/>
          </a:xfrm>
          <a:prstGeom prst="rect">
            <a:avLst/>
          </a:prstGeom>
        </p:spPr>
        <p:txBody>
          <a:bodyPr>
            <a:normAutofit/>
          </a:bodyPr>
          <a:lstStyle/>
          <a:p>
            <a:pPr algn="l"/>
            <a:r>
              <a:rPr lang="en-GB" sz="4000" b="1" dirty="0">
                <a:solidFill>
                  <a:srgbClr val="00B0F0"/>
                </a:solidFill>
                <a:latin typeface="+mn-lt"/>
                <a:ea typeface="+mn-ea"/>
                <a:cs typeface="+mn-cs"/>
              </a:rPr>
              <a:t>Using the indicators</a:t>
            </a:r>
          </a:p>
        </p:txBody>
      </p:sp>
      <p:sp>
        <p:nvSpPr>
          <p:cNvPr id="122" name="Body"/>
          <p:cNvSpPr txBox="1">
            <a:spLocks noGrp="1"/>
          </p:cNvSpPr>
          <p:nvPr>
            <p:ph type="body" sz="half" idx="1"/>
          </p:nvPr>
        </p:nvSpPr>
        <p:spPr>
          <a:xfrm>
            <a:off x="390355" y="1139023"/>
            <a:ext cx="3817835" cy="2484806"/>
          </a:xfrm>
          <a:prstGeom prst="rect">
            <a:avLst/>
          </a:prstGeom>
        </p:spPr>
        <p:txBody>
          <a:bodyPr>
            <a:noAutofit/>
          </a:bodyPr>
          <a:lstStyle/>
          <a:p>
            <a:pPr algn="l"/>
            <a:r>
              <a:rPr lang="en-GB" sz="2400" dirty="0"/>
              <a:t>The Sphere key indicators are a way to measure whether a standard is being achieved; </a:t>
            </a:r>
            <a:r>
              <a:rPr lang="en-GB" sz="2400" b="1" dirty="0"/>
              <a:t>they should not be confused with the standard itself. </a:t>
            </a:r>
            <a:r>
              <a:rPr lang="en-GB" sz="2400" dirty="0"/>
              <a:t>The standard is universal, but the key indicators, like the key actions, should be considered in light of both the context and phase of the response. </a:t>
            </a:r>
          </a:p>
        </p:txBody>
      </p:sp>
      <p:sp>
        <p:nvSpPr>
          <p:cNvPr id="5" name="TextBox 4">
            <a:extLst>
              <a:ext uri="{FF2B5EF4-FFF2-40B4-BE49-F238E27FC236}">
                <a16:creationId xmlns:a16="http://schemas.microsoft.com/office/drawing/2014/main" id="{98F6A66A-9148-4DF3-922A-73DFB5B9D16B}"/>
              </a:ext>
            </a:extLst>
          </p:cNvPr>
          <p:cNvSpPr txBox="1"/>
          <p:nvPr/>
        </p:nvSpPr>
        <p:spPr>
          <a:xfrm>
            <a:off x="6471521" y="5310330"/>
            <a:ext cx="2552408" cy="245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0002" tIns="30002" rIns="30002" bIns="30002" numCol="1" spcCol="22502" rtlCol="0" anchor="ctr">
            <a:spAutoFit/>
          </a:bodyPr>
          <a:lstStyle/>
          <a:p>
            <a:r>
              <a:rPr lang="en-US" sz="1200" dirty="0">
                <a:solidFill>
                  <a:srgbClr val="00B297"/>
                </a:solidFill>
              </a:rPr>
              <a:t>Bangladesh. Lutheran World Federation</a:t>
            </a:r>
          </a:p>
        </p:txBody>
      </p:sp>
      <p:pic>
        <p:nvPicPr>
          <p:cNvPr id="6" name="Picture 5">
            <a:extLst>
              <a:ext uri="{FF2B5EF4-FFF2-40B4-BE49-F238E27FC236}">
                <a16:creationId xmlns:a16="http://schemas.microsoft.com/office/drawing/2014/main" id="{9FB2AE46-654C-4AD3-9A0E-8499E355D0B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4427367" y="1031496"/>
            <a:ext cx="4544260" cy="4116001"/>
          </a:xfrm>
          <a:prstGeom prst="rect">
            <a:avLst/>
          </a:prstGeom>
        </p:spPr>
      </p:pic>
    </p:spTree>
    <p:extLst>
      <p:ext uri="{BB962C8B-B14F-4D97-AF65-F5344CB8AC3E}">
        <p14:creationId xmlns:p14="http://schemas.microsoft.com/office/powerpoint/2010/main" val="1608268314"/>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F0"/>
                </a:solidFill>
              </a:rPr>
              <a:t>EXERCISE </a:t>
            </a:r>
            <a:r>
              <a:rPr lang="mr-IN" sz="4000" b="1" dirty="0">
                <a:solidFill>
                  <a:srgbClr val="00B0F0"/>
                </a:solidFill>
              </a:rPr>
              <a:t>–</a:t>
            </a:r>
            <a:r>
              <a:rPr lang="en-US" sz="4000" b="1" dirty="0">
                <a:solidFill>
                  <a:srgbClr val="00B0F0"/>
                </a:solidFill>
              </a:rPr>
              <a:t> IASC Guidelines on GBV</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3739485"/>
          </a:xfrm>
          <a:prstGeom prst="rect">
            <a:avLst/>
          </a:prstGeom>
          <a:noFill/>
        </p:spPr>
        <p:txBody>
          <a:bodyPr wrap="square" rtlCol="0">
            <a:spAutoFit/>
          </a:bodyPr>
          <a:lstStyle/>
          <a:p>
            <a:r>
              <a:rPr lang="en-GB" sz="2400" dirty="0"/>
              <a:t>Select a thematic chapter that relates to your work.</a:t>
            </a:r>
          </a:p>
          <a:p>
            <a:r>
              <a:rPr lang="en-GB" sz="2400" dirty="0"/>
              <a:t>Look at the </a:t>
            </a:r>
            <a:r>
              <a:rPr lang="en-GB" sz="2400" b="1" dirty="0"/>
              <a:t>Summary Table on Essential Action</a:t>
            </a:r>
            <a:r>
              <a:rPr lang="en-GB" sz="2400" dirty="0"/>
              <a:t>s </a:t>
            </a:r>
          </a:p>
          <a:p>
            <a:endParaRPr lang="en-GB" sz="2400" dirty="0"/>
          </a:p>
          <a:p>
            <a:pPr>
              <a:spcAft>
                <a:spcPts val="1800"/>
              </a:spcAft>
            </a:pPr>
            <a:r>
              <a:rPr lang="en-GB" sz="2400" dirty="0"/>
              <a:t>Thinking about your own projects, use a flipchart to organise the measures in the table into three categories:</a:t>
            </a:r>
            <a:endParaRPr lang="en-US" sz="2400" dirty="0"/>
          </a:p>
          <a:p>
            <a:pPr marL="457200" indent="-457200">
              <a:spcAft>
                <a:spcPts val="1800"/>
              </a:spcAft>
              <a:buAutoNum type="arabicPeriod"/>
            </a:pPr>
            <a:r>
              <a:rPr lang="en-GB" sz="2400" b="1" dirty="0"/>
              <a:t>Measures you already have in place</a:t>
            </a:r>
          </a:p>
          <a:p>
            <a:pPr marL="457200" indent="-457200">
              <a:spcAft>
                <a:spcPts val="1800"/>
              </a:spcAft>
              <a:buAutoNum type="arabicPeriod"/>
            </a:pPr>
            <a:r>
              <a:rPr lang="en-GB" sz="2400" b="1" dirty="0"/>
              <a:t>Measures you could put in place quickly and easily</a:t>
            </a:r>
          </a:p>
          <a:p>
            <a:pPr marL="457200" indent="-457200">
              <a:buAutoNum type="arabicPeriod"/>
            </a:pPr>
            <a:r>
              <a:rPr lang="en-GB" sz="2400" b="1" dirty="0"/>
              <a:t>Measures that would be more challenging</a:t>
            </a:r>
            <a:endParaRPr lang="en-US" sz="2400" dirty="0"/>
          </a:p>
        </p:txBody>
      </p:sp>
    </p:spTree>
    <p:extLst>
      <p:ext uri="{BB962C8B-B14F-4D97-AF65-F5344CB8AC3E}">
        <p14:creationId xmlns:p14="http://schemas.microsoft.com/office/powerpoint/2010/main" val="39559059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00B0F0"/>
                </a:solidFill>
              </a:rPr>
              <a:t>Key Messages</a:t>
            </a:r>
          </a:p>
        </p:txBody>
      </p:sp>
      <p:sp>
        <p:nvSpPr>
          <p:cNvPr id="2" name="TextBox 1"/>
          <p:cNvSpPr txBox="1"/>
          <p:nvPr/>
        </p:nvSpPr>
        <p:spPr>
          <a:xfrm>
            <a:off x="542771" y="1333500"/>
            <a:ext cx="8068806" cy="4214744"/>
          </a:xfrm>
          <a:prstGeom prst="rect">
            <a:avLst/>
          </a:prstGeom>
          <a:noFill/>
        </p:spPr>
        <p:txBody>
          <a:bodyPr wrap="square" rtlCol="0">
            <a:spAutoFit/>
          </a:bodyPr>
          <a:lstStyle/>
          <a:p>
            <a:pPr marL="342900" lvl="0" indent="-342900">
              <a:lnSpc>
                <a:spcPct val="115000"/>
              </a:lnSpc>
              <a:spcAft>
                <a:spcPts val="0"/>
              </a:spcAft>
              <a:buFont typeface="Arial" panose="020B0604020202020204" pitchFamily="34" charset="0"/>
              <a:buChar char="•"/>
            </a:pPr>
            <a:r>
              <a:rPr lang="en-GB" b="1" dirty="0">
                <a:ea typeface="Calibri"/>
                <a:cs typeface="Times New Roman"/>
              </a:rPr>
              <a:t>Humanitarian workers should never have sexual relations with anybody under the age of 18, and are strongly encouraged </a:t>
            </a:r>
            <a:r>
              <a:rPr lang="en-GB" b="1" u="sng" dirty="0">
                <a:ea typeface="Calibri"/>
                <a:cs typeface="Times New Roman"/>
              </a:rPr>
              <a:t>not</a:t>
            </a:r>
            <a:r>
              <a:rPr lang="en-GB" b="1" dirty="0">
                <a:ea typeface="Calibri"/>
                <a:cs typeface="Times New Roman"/>
              </a:rPr>
              <a:t> to engage in sexual relations with anybody from the community they are working with. </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Exchanging any sort of goods or money for sexual acts is considered sexual exploitation.</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As a humanitarian worker you are responsible for your own behaviour, but also responsible for acting if you see unacceptable behaviour from your peers or partners.</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Behaviour of staff relates directly to the way they are managed – clarity over expectations, guidance, support and admonishment where necessary. </a:t>
            </a:r>
          </a:p>
          <a:p>
            <a:pPr marL="342900" lvl="0" indent="-342900">
              <a:lnSpc>
                <a:spcPct val="115000"/>
              </a:lnSpc>
              <a:spcAft>
                <a:spcPts val="0"/>
              </a:spcAft>
              <a:buFont typeface="Arial" panose="020B0604020202020204" pitchFamily="34" charset="0"/>
              <a:buChar char="•"/>
            </a:pPr>
            <a:r>
              <a:rPr lang="en-GB" b="1" dirty="0">
                <a:ea typeface="Calibri"/>
                <a:cs typeface="Times New Roman"/>
              </a:rPr>
              <a:t>Effective mechanisms for communities to be able to receive information, express their views, be heard and potentially complain are at the heart of a people-</a:t>
            </a:r>
            <a:r>
              <a:rPr lang="en-GB" b="1" dirty="0" err="1">
                <a:ea typeface="Calibri"/>
                <a:cs typeface="Times New Roman"/>
              </a:rPr>
              <a:t>centered</a:t>
            </a:r>
            <a:r>
              <a:rPr lang="en-GB" b="1" dirty="0">
                <a:ea typeface="Calibri"/>
                <a:cs typeface="Times New Roman"/>
              </a:rPr>
              <a:t> approach.</a:t>
            </a:r>
            <a:endParaRPr lang="en-US" b="1" dirty="0">
              <a:solidFill>
                <a:prstClr val="black"/>
              </a:solidFill>
            </a:endParaRPr>
          </a:p>
        </p:txBody>
      </p:sp>
    </p:spTree>
    <p:extLst>
      <p:ext uri="{BB962C8B-B14F-4D97-AF65-F5344CB8AC3E}">
        <p14:creationId xmlns:p14="http://schemas.microsoft.com/office/powerpoint/2010/main" val="3660164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8" y="239231"/>
            <a:ext cx="8843915" cy="2123658"/>
          </a:xfrm>
          <a:prstGeom prst="rect">
            <a:avLst/>
          </a:prstGeom>
          <a:solidFill>
            <a:srgbClr val="FFFF00"/>
          </a:solidFill>
        </p:spPr>
        <p:txBody>
          <a:bodyPr wrap="square" rtlCol="0">
            <a:spAutoFit/>
          </a:bodyPr>
          <a:lstStyle/>
          <a:p>
            <a:pPr algn="ctr"/>
            <a:r>
              <a:rPr lang="en-US" sz="6600" b="1" dirty="0">
                <a:solidFill>
                  <a:schemeClr val="bg1"/>
                </a:solidFill>
                <a:latin typeface="+mj-lt"/>
              </a:rPr>
              <a:t>Module 8: PCM Phase 5 Exit</a:t>
            </a:r>
          </a:p>
        </p:txBody>
      </p:sp>
      <p:pic>
        <p:nvPicPr>
          <p:cNvPr id="9218" name="Picture 2" descr="C:\Guardado\ADDIS CWS Q&amp;AAP BKK 2019\aaa-BOOKLET\Images PCM\PCM 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00275" y="2476756"/>
            <a:ext cx="5143450" cy="3489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82479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b="1" dirty="0">
                <a:solidFill>
                  <a:srgbClr val="4F81BD"/>
                </a:solidFill>
                <a:ea typeface="Cambria"/>
                <a:cs typeface="Arial"/>
              </a:rPr>
              <a:t>Training Modules</a:t>
            </a:r>
            <a:endParaRPr lang="es-ES" dirty="0"/>
          </a:p>
        </p:txBody>
      </p:sp>
      <p:sp>
        <p:nvSpPr>
          <p:cNvPr id="3" name="Espace réservé du contenu 2"/>
          <p:cNvSpPr>
            <a:spLocks noGrp="1"/>
          </p:cNvSpPr>
          <p:nvPr>
            <p:ph idx="1"/>
          </p:nvPr>
        </p:nvSpPr>
        <p:spPr>
          <a:xfrm>
            <a:off x="457200" y="1600200"/>
            <a:ext cx="8229600" cy="4869873"/>
          </a:xfrm>
        </p:spPr>
        <p:txBody>
          <a:bodyPr>
            <a:normAutofit fontScale="77500" lnSpcReduction="20000"/>
          </a:bodyPr>
          <a:lstStyle/>
          <a:p>
            <a:pPr lvl="0">
              <a:lnSpc>
                <a:spcPct val="120000"/>
              </a:lnSpc>
              <a:buFont typeface="Symbol"/>
              <a:buChar char=""/>
            </a:pPr>
            <a:r>
              <a:rPr lang="en-US" b="1" dirty="0">
                <a:solidFill>
                  <a:srgbClr val="1F497D"/>
                </a:solidFill>
                <a:ea typeface="Calibri"/>
                <a:cs typeface="Times New Roman"/>
              </a:rPr>
              <a:t>Module 1: Q&amp;A Introduction</a:t>
            </a:r>
            <a:endParaRPr lang="es-ES" sz="2400" dirty="0">
              <a:latin typeface="Cambria"/>
              <a:ea typeface="Cambria"/>
              <a:cs typeface="Arial"/>
            </a:endParaRPr>
          </a:p>
          <a:p>
            <a:pPr lvl="0">
              <a:lnSpc>
                <a:spcPct val="120000"/>
              </a:lnSpc>
              <a:buFont typeface="Symbol"/>
              <a:buChar char=""/>
            </a:pPr>
            <a:r>
              <a:rPr lang="en-US" b="1" dirty="0">
                <a:solidFill>
                  <a:srgbClr val="1F497D"/>
                </a:solidFill>
                <a:ea typeface="Calibri"/>
                <a:cs typeface="Times New Roman"/>
              </a:rPr>
              <a:t>Module 2: Q&amp;A through HPC and PCM </a:t>
            </a:r>
            <a:endParaRPr lang="es-ES" sz="2400" dirty="0">
              <a:latin typeface="Cambria"/>
              <a:ea typeface="Cambria"/>
              <a:cs typeface="Arial"/>
            </a:endParaRPr>
          </a:p>
          <a:p>
            <a:pPr lvl="0">
              <a:lnSpc>
                <a:spcPct val="120000"/>
              </a:lnSpc>
              <a:buFont typeface="Symbol"/>
              <a:buChar char=""/>
            </a:pPr>
            <a:r>
              <a:rPr lang="en-US" b="1" dirty="0">
                <a:solidFill>
                  <a:srgbClr val="4F81BD"/>
                </a:solidFill>
                <a:ea typeface="Calibri"/>
                <a:cs typeface="Times New Roman"/>
              </a:rPr>
              <a:t>Module 3: PCM Phase 0 - Learning and Preparedness</a:t>
            </a:r>
            <a:endParaRPr lang="es-ES" sz="2400" dirty="0">
              <a:latin typeface="Cambria"/>
              <a:ea typeface="Cambria"/>
              <a:cs typeface="Arial"/>
            </a:endParaRPr>
          </a:p>
          <a:p>
            <a:pPr lvl="0">
              <a:lnSpc>
                <a:spcPct val="120000"/>
              </a:lnSpc>
              <a:buFont typeface="Symbol"/>
              <a:buChar char=""/>
            </a:pPr>
            <a:r>
              <a:rPr lang="en-US" b="1" dirty="0">
                <a:solidFill>
                  <a:srgbClr val="4F81BD"/>
                </a:solidFill>
                <a:ea typeface="Calibri"/>
                <a:cs typeface="Times New Roman"/>
              </a:rPr>
              <a:t>Module 4: PCM Phase 1 - Identification</a:t>
            </a:r>
            <a:endParaRPr lang="es-ES" sz="2400" dirty="0">
              <a:latin typeface="Cambria"/>
              <a:ea typeface="Cambria"/>
              <a:cs typeface="Arial"/>
            </a:endParaRPr>
          </a:p>
          <a:p>
            <a:pPr lvl="0">
              <a:lnSpc>
                <a:spcPct val="120000"/>
              </a:lnSpc>
              <a:buFont typeface="Symbol"/>
              <a:buChar char=""/>
            </a:pPr>
            <a:r>
              <a:rPr lang="en-US" b="1" dirty="0">
                <a:solidFill>
                  <a:srgbClr val="4F81BD"/>
                </a:solidFill>
                <a:ea typeface="Calibri"/>
                <a:cs typeface="Times New Roman"/>
              </a:rPr>
              <a:t>Module 5: PCM Phase 2 - Formulation</a:t>
            </a:r>
            <a:endParaRPr lang="es-ES" sz="2400" dirty="0">
              <a:latin typeface="Cambria"/>
              <a:ea typeface="Cambria"/>
              <a:cs typeface="Arial"/>
            </a:endParaRPr>
          </a:p>
          <a:p>
            <a:pPr lvl="0">
              <a:lnSpc>
                <a:spcPct val="120000"/>
              </a:lnSpc>
              <a:buFont typeface="Symbol"/>
              <a:buChar char=""/>
            </a:pPr>
            <a:r>
              <a:rPr lang="en-US" b="1" dirty="0">
                <a:solidFill>
                  <a:srgbClr val="4F81BD"/>
                </a:solidFill>
                <a:ea typeface="Calibri"/>
                <a:cs typeface="Times New Roman"/>
              </a:rPr>
              <a:t>Module 6: PCM Phase 3 - </a:t>
            </a:r>
            <a:r>
              <a:rPr lang="en-US" b="1" dirty="0" err="1">
                <a:solidFill>
                  <a:srgbClr val="4F81BD"/>
                </a:solidFill>
                <a:ea typeface="Calibri"/>
                <a:cs typeface="Times New Roman"/>
              </a:rPr>
              <a:t>Mobilisation</a:t>
            </a:r>
            <a:endParaRPr lang="es-ES" sz="2400" dirty="0">
              <a:latin typeface="Cambria"/>
              <a:ea typeface="Cambria"/>
              <a:cs typeface="Arial"/>
            </a:endParaRPr>
          </a:p>
          <a:p>
            <a:pPr lvl="0">
              <a:lnSpc>
                <a:spcPct val="120000"/>
              </a:lnSpc>
              <a:buFont typeface="Symbol"/>
              <a:buChar char=""/>
            </a:pPr>
            <a:r>
              <a:rPr lang="en-US" b="1" dirty="0">
                <a:solidFill>
                  <a:srgbClr val="4F81BD"/>
                </a:solidFill>
                <a:ea typeface="Calibri"/>
                <a:cs typeface="Times New Roman"/>
              </a:rPr>
              <a:t>Module 7: PCM Phase 4 - Execution</a:t>
            </a:r>
            <a:endParaRPr lang="es-ES" sz="2400" dirty="0">
              <a:latin typeface="Cambria"/>
              <a:ea typeface="Cambria"/>
              <a:cs typeface="Arial"/>
            </a:endParaRPr>
          </a:p>
          <a:p>
            <a:pPr lvl="0">
              <a:lnSpc>
                <a:spcPct val="120000"/>
              </a:lnSpc>
              <a:buFont typeface="Symbol"/>
              <a:buChar char=""/>
            </a:pPr>
            <a:r>
              <a:rPr lang="en-US" b="1" dirty="0">
                <a:solidFill>
                  <a:srgbClr val="4F81BD"/>
                </a:solidFill>
                <a:ea typeface="Calibri"/>
                <a:cs typeface="Times New Roman"/>
              </a:rPr>
              <a:t>Module 8: PCM Phase 5 - Exit</a:t>
            </a:r>
            <a:endParaRPr lang="es-ES" sz="2400" dirty="0">
              <a:latin typeface="Cambria"/>
              <a:ea typeface="Cambria"/>
              <a:cs typeface="Arial"/>
            </a:endParaRPr>
          </a:p>
          <a:p>
            <a:pPr lvl="0">
              <a:lnSpc>
                <a:spcPct val="120000"/>
              </a:lnSpc>
              <a:buFont typeface="Symbol"/>
              <a:buChar char=""/>
            </a:pPr>
            <a:r>
              <a:rPr lang="en-US" b="1" dirty="0">
                <a:solidFill>
                  <a:srgbClr val="1F497D"/>
                </a:solidFill>
                <a:ea typeface="Calibri"/>
                <a:cs typeface="Times New Roman"/>
              </a:rPr>
              <a:t>Module 9: Frameworks and Verification</a:t>
            </a:r>
            <a:endParaRPr lang="es-ES" sz="2400" dirty="0">
              <a:latin typeface="Cambria"/>
              <a:ea typeface="Cambria"/>
              <a:cs typeface="Arial"/>
            </a:endParaRPr>
          </a:p>
          <a:p>
            <a:pPr lvl="0">
              <a:lnSpc>
                <a:spcPct val="120000"/>
              </a:lnSpc>
              <a:buFont typeface="Symbol"/>
              <a:buChar char=""/>
            </a:pPr>
            <a:r>
              <a:rPr lang="en-US" b="1" dirty="0">
                <a:solidFill>
                  <a:srgbClr val="1F497D"/>
                </a:solidFill>
                <a:ea typeface="Calibri"/>
                <a:cs typeface="Times New Roman"/>
              </a:rPr>
              <a:t>Module 10: Practical Actions</a:t>
            </a:r>
            <a:endParaRPr lang="es-ES" sz="2400" dirty="0">
              <a:effectLst/>
              <a:latin typeface="Cambria"/>
              <a:ea typeface="Cambria"/>
              <a:cs typeface="Arial"/>
            </a:endParaRPr>
          </a:p>
        </p:txBody>
      </p:sp>
    </p:spTree>
    <p:extLst>
      <p:ext uri="{BB962C8B-B14F-4D97-AF65-F5344CB8AC3E}">
        <p14:creationId xmlns:p14="http://schemas.microsoft.com/office/powerpoint/2010/main" val="5416457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FFFF00"/>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5078313"/>
          </a:xfrm>
          <a:prstGeom prst="rect">
            <a:avLst/>
          </a:prstGeom>
          <a:noFill/>
        </p:spPr>
        <p:txBody>
          <a:bodyPr wrap="square" rtlCol="0">
            <a:spAutoFit/>
          </a:bodyPr>
          <a:lstStyle/>
          <a:p>
            <a:pPr>
              <a:spcAft>
                <a:spcPts val="1800"/>
              </a:spcAft>
            </a:pPr>
            <a:r>
              <a:rPr lang="en-GB" sz="2400" b="1" dirty="0">
                <a:solidFill>
                  <a:srgbClr val="FFFF00"/>
                </a:solidFill>
              </a:rPr>
              <a:t>By the end of this session, participants will be able to:</a:t>
            </a:r>
          </a:p>
          <a:p>
            <a:pPr marL="457200" indent="-457200" defTabSz="450850">
              <a:spcAft>
                <a:spcPts val="1800"/>
              </a:spcAft>
              <a:buClr>
                <a:srgbClr val="9BBB59"/>
              </a:buClr>
              <a:buFont typeface="+mj-lt"/>
              <a:buAutoNum type="arabicPeriod"/>
            </a:pPr>
            <a:r>
              <a:rPr lang="en-US" sz="2400" dirty="0">
                <a:solidFill>
                  <a:prstClr val="black"/>
                </a:solidFill>
              </a:rPr>
              <a:t>Explain what happens in the PCM Phase 5 – Exit</a:t>
            </a:r>
          </a:p>
          <a:p>
            <a:pPr marL="457200" indent="-457200" defTabSz="450850">
              <a:spcAft>
                <a:spcPts val="1800"/>
              </a:spcAft>
              <a:buClr>
                <a:srgbClr val="9BBB59"/>
              </a:buClr>
              <a:buFont typeface="+mj-lt"/>
              <a:buAutoNum type="arabicPeriod"/>
            </a:pPr>
            <a:r>
              <a:rPr lang="en-US" sz="2400" dirty="0">
                <a:solidFill>
                  <a:prstClr val="black"/>
                </a:solidFill>
              </a:rPr>
              <a:t>Ensure that effective mechanisms for communication, feedback and complaints feed into the evaluation and the exit strategy</a:t>
            </a:r>
          </a:p>
          <a:p>
            <a:pPr marL="457200" indent="-457200" defTabSz="450850">
              <a:spcAft>
                <a:spcPts val="1800"/>
              </a:spcAft>
              <a:buClr>
                <a:srgbClr val="9BBB59"/>
              </a:buClr>
              <a:buFont typeface="+mj-lt"/>
              <a:buAutoNum type="arabicPeriod"/>
            </a:pPr>
            <a:r>
              <a:rPr lang="en-US" sz="2400" dirty="0">
                <a:solidFill>
                  <a:prstClr val="black"/>
                </a:solidFill>
              </a:rPr>
              <a:t>Explain the importance of participation of all Stakeholders to ensure buy in and sustainability</a:t>
            </a:r>
          </a:p>
          <a:p>
            <a:pPr marL="457200" indent="-457200" defTabSz="450850">
              <a:spcAft>
                <a:spcPts val="1800"/>
              </a:spcAft>
              <a:buClr>
                <a:srgbClr val="9BBB59"/>
              </a:buClr>
              <a:buFont typeface="+mj-lt"/>
              <a:buAutoNum type="arabicPeriod"/>
            </a:pPr>
            <a:r>
              <a:rPr lang="en-US" sz="2400" dirty="0">
                <a:solidFill>
                  <a:prstClr val="black"/>
                </a:solidFill>
              </a:rPr>
              <a:t>Suggest further approaches and methods of community capacity strengthening and community engagement (CE) that could enable partners or community groups to maintain the work of the project</a:t>
            </a:r>
          </a:p>
        </p:txBody>
      </p:sp>
    </p:spTree>
    <p:extLst>
      <p:ext uri="{BB962C8B-B14F-4D97-AF65-F5344CB8AC3E}">
        <p14:creationId xmlns:p14="http://schemas.microsoft.com/office/powerpoint/2010/main" val="594923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79" y="1702832"/>
            <a:ext cx="8843915" cy="2308324"/>
          </a:xfrm>
          <a:prstGeom prst="rect">
            <a:avLst/>
          </a:prstGeom>
          <a:noFill/>
        </p:spPr>
        <p:txBody>
          <a:bodyPr wrap="square" rtlCol="0">
            <a:spAutoFit/>
          </a:bodyPr>
          <a:lstStyle/>
          <a:p>
            <a:pPr algn="ctr"/>
            <a:r>
              <a:rPr lang="en-US" sz="7200" b="1" dirty="0">
                <a:solidFill>
                  <a:srgbClr val="FFFF00"/>
                </a:solidFill>
              </a:rPr>
              <a:t>M&amp;E</a:t>
            </a:r>
          </a:p>
          <a:p>
            <a:pPr algn="ctr"/>
            <a:r>
              <a:rPr lang="en-US" sz="7200" b="1" dirty="0">
                <a:solidFill>
                  <a:srgbClr val="FFFF00"/>
                </a:solidFill>
              </a:rPr>
              <a:t>M or E?</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Tree>
    <p:extLst>
      <p:ext uri="{BB962C8B-B14F-4D97-AF65-F5344CB8AC3E}">
        <p14:creationId xmlns:p14="http://schemas.microsoft.com/office/powerpoint/2010/main" val="171604443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1323439"/>
          </a:xfrm>
          <a:prstGeom prst="rect">
            <a:avLst/>
          </a:prstGeom>
          <a:noFill/>
        </p:spPr>
        <p:txBody>
          <a:bodyPr wrap="square" rtlCol="0">
            <a:spAutoFit/>
          </a:bodyPr>
          <a:lstStyle/>
          <a:p>
            <a:r>
              <a:rPr lang="en-US" sz="4000" b="1" dirty="0">
                <a:solidFill>
                  <a:srgbClr val="FFFF00"/>
                </a:solidFill>
              </a:rPr>
              <a:t>What type of Evaluation activities are used across the project cycle?</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pic>
        <p:nvPicPr>
          <p:cNvPr id="12" name="Picture 11">
            <a:extLst>
              <a:ext uri="{FF2B5EF4-FFF2-40B4-BE49-F238E27FC236}">
                <a16:creationId xmlns:a16="http://schemas.microsoft.com/office/drawing/2014/main" id="{EA490D65-4882-4B62-AB1D-C630C54415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7506" y="1702832"/>
            <a:ext cx="4646263" cy="4281403"/>
          </a:xfrm>
          <a:prstGeom prst="rect">
            <a:avLst/>
          </a:prstGeom>
        </p:spPr>
      </p:pic>
    </p:spTree>
    <p:extLst>
      <p:ext uri="{BB962C8B-B14F-4D97-AF65-F5344CB8AC3E}">
        <p14:creationId xmlns:p14="http://schemas.microsoft.com/office/powerpoint/2010/main" val="32677378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1323439"/>
          </a:xfrm>
          <a:prstGeom prst="rect">
            <a:avLst/>
          </a:prstGeom>
          <a:noFill/>
        </p:spPr>
        <p:txBody>
          <a:bodyPr wrap="square" rtlCol="0">
            <a:spAutoFit/>
          </a:bodyPr>
          <a:lstStyle/>
          <a:p>
            <a:r>
              <a:rPr lang="en-US" sz="4000" b="1" dirty="0">
                <a:solidFill>
                  <a:srgbClr val="FFFF00"/>
                </a:solidFill>
              </a:rPr>
              <a:t>Evaluation activities across the project cycle</a:t>
            </a:r>
          </a:p>
        </p:txBody>
      </p:sp>
      <p:sp>
        <p:nvSpPr>
          <p:cNvPr id="2" name="TextBox 1"/>
          <p:cNvSpPr txBox="1"/>
          <p:nvPr/>
        </p:nvSpPr>
        <p:spPr>
          <a:xfrm>
            <a:off x="-131993" y="1333500"/>
            <a:ext cx="8068806" cy="369332"/>
          </a:xfrm>
          <a:prstGeom prst="rect">
            <a:avLst/>
          </a:prstGeom>
          <a:noFill/>
        </p:spPr>
        <p:txBody>
          <a:bodyPr wrap="square" rtlCol="0">
            <a:spAutoFit/>
          </a:bodyPr>
          <a:lstStyle/>
          <a:p>
            <a:endParaRPr lang="en-US" dirty="0">
              <a:solidFill>
                <a:prstClr val="black"/>
              </a:solidFill>
            </a:endParaRPr>
          </a:p>
        </p:txBody>
      </p:sp>
      <p:grpSp>
        <p:nvGrpSpPr>
          <p:cNvPr id="12" name="Group 11"/>
          <p:cNvGrpSpPr/>
          <p:nvPr/>
        </p:nvGrpSpPr>
        <p:grpSpPr>
          <a:xfrm>
            <a:off x="548204" y="761151"/>
            <a:ext cx="6112079" cy="5540820"/>
            <a:chOff x="2361172" y="1259293"/>
            <a:chExt cx="6112079" cy="5540820"/>
          </a:xfrm>
        </p:grpSpPr>
        <p:grpSp>
          <p:nvGrpSpPr>
            <p:cNvPr id="14" name="Group 13">
              <a:extLst>
                <a:ext uri="{FF2B5EF4-FFF2-40B4-BE49-F238E27FC236}">
                  <a16:creationId xmlns:a16="http://schemas.microsoft.com/office/drawing/2014/main" id="{EF50FBA7-FB49-4FC9-B7A4-4704302EF7BD}"/>
                </a:ext>
              </a:extLst>
            </p:cNvPr>
            <p:cNvGrpSpPr/>
            <p:nvPr/>
          </p:nvGrpSpPr>
          <p:grpSpPr>
            <a:xfrm>
              <a:off x="2715530" y="1259293"/>
              <a:ext cx="5556383" cy="5540820"/>
              <a:chOff x="2715530" y="1259293"/>
              <a:chExt cx="5556383" cy="5540820"/>
            </a:xfrm>
          </p:grpSpPr>
          <p:sp>
            <p:nvSpPr>
              <p:cNvPr id="19" name="Freeform: Shape 65">
                <a:extLst>
                  <a:ext uri="{FF2B5EF4-FFF2-40B4-BE49-F238E27FC236}">
                    <a16:creationId xmlns:a16="http://schemas.microsoft.com/office/drawing/2014/main" id="{B23F7C76-6744-4952-B709-53723CBF9DF1}"/>
                  </a:ext>
                </a:extLst>
              </p:cNvPr>
              <p:cNvSpPr/>
              <p:nvPr/>
            </p:nvSpPr>
            <p:spPr>
              <a:xfrm>
                <a:off x="3073067" y="1559015"/>
                <a:ext cx="4841661" cy="4841661"/>
              </a:xfrm>
              <a:custGeom>
                <a:avLst/>
                <a:gdLst>
                  <a:gd name="connsiteX0" fmla="*/ 2420830 w 4841661"/>
                  <a:gd name="connsiteY0" fmla="*/ 0 h 4841661"/>
                  <a:gd name="connsiteX1" fmla="*/ 4517331 w 4841661"/>
                  <a:gd name="connsiteY1" fmla="*/ 1210415 h 4841661"/>
                  <a:gd name="connsiteX2" fmla="*/ 2420831 w 4841661"/>
                  <a:gd name="connsiteY2" fmla="*/ 2420831 h 4841661"/>
                  <a:gd name="connsiteX3" fmla="*/ 2420830 w 4841661"/>
                  <a:gd name="connsiteY3" fmla="*/ 0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2420830" y="0"/>
                    </a:moveTo>
                    <a:cubicBezTo>
                      <a:pt x="3285710" y="0"/>
                      <a:pt x="4084891" y="461408"/>
                      <a:pt x="4517331" y="1210415"/>
                    </a:cubicBezTo>
                    <a:lnTo>
                      <a:pt x="2420831" y="2420831"/>
                    </a:lnTo>
                    <a:cubicBezTo>
                      <a:pt x="2420831" y="1613887"/>
                      <a:pt x="2420830" y="806944"/>
                      <a:pt x="2420830" y="0"/>
                    </a:cubicBez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586909" tIns="669265" rIns="1088298" bIns="3294136" numCol="1" spcCol="1270" anchor="ctr" anchorCtr="0">
                <a:noAutofit/>
              </a:bodyPr>
              <a:lstStyle/>
              <a:p>
                <a:pPr algn="ctr" defTabSz="1778000">
                  <a:lnSpc>
                    <a:spcPct val="90000"/>
                  </a:lnSpc>
                  <a:spcBef>
                    <a:spcPct val="0"/>
                  </a:spcBef>
                  <a:spcAft>
                    <a:spcPct val="35000"/>
                  </a:spcAft>
                </a:pPr>
                <a:r>
                  <a:rPr lang="en-US" dirty="0">
                    <a:solidFill>
                      <a:prstClr val="white"/>
                    </a:solidFill>
                  </a:rPr>
                  <a:t>Initial Assessment</a:t>
                </a:r>
              </a:p>
            </p:txBody>
          </p:sp>
          <p:sp>
            <p:nvSpPr>
              <p:cNvPr id="20" name="Freeform: Shape 66">
                <a:extLst>
                  <a:ext uri="{FF2B5EF4-FFF2-40B4-BE49-F238E27FC236}">
                    <a16:creationId xmlns:a16="http://schemas.microsoft.com/office/drawing/2014/main" id="{33B7433A-20E3-490F-984E-CD440BC081CA}"/>
                  </a:ext>
                </a:extLst>
              </p:cNvPr>
              <p:cNvSpPr/>
              <p:nvPr/>
            </p:nvSpPr>
            <p:spPr>
              <a:xfrm>
                <a:off x="3130706" y="1658730"/>
                <a:ext cx="4841661" cy="4841661"/>
              </a:xfrm>
              <a:custGeom>
                <a:avLst/>
                <a:gdLst>
                  <a:gd name="connsiteX0" fmla="*/ 4517331 w 4841661"/>
                  <a:gd name="connsiteY0" fmla="*/ 1210415 h 4841661"/>
                  <a:gd name="connsiteX1" fmla="*/ 4517331 w 4841661"/>
                  <a:gd name="connsiteY1" fmla="*/ 3631246 h 4841661"/>
                  <a:gd name="connsiteX2" fmla="*/ 2420831 w 4841661"/>
                  <a:gd name="connsiteY2" fmla="*/ 2420831 h 4841661"/>
                  <a:gd name="connsiteX3" fmla="*/ 4517331 w 4841661"/>
                  <a:gd name="connsiteY3" fmla="*/ 1210415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4517331" y="1210415"/>
                    </a:moveTo>
                    <a:cubicBezTo>
                      <a:pt x="4949771" y="1959423"/>
                      <a:pt x="4949771" y="2882238"/>
                      <a:pt x="4517331" y="3631246"/>
                    </a:cubicBezTo>
                    <a:lnTo>
                      <a:pt x="2420831" y="2420831"/>
                    </a:lnTo>
                    <a:lnTo>
                      <a:pt x="4517331" y="1210415"/>
                    </a:lnTo>
                    <a:close/>
                  </a:path>
                </a:pathLst>
              </a:custGeom>
              <a:solidFill>
                <a:srgbClr val="4F81BD"/>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3357804" tIns="2032110" rIns="302944" bIns="2003291" numCol="1" spcCol="1270" anchor="ctr" anchorCtr="0">
                <a:noAutofit/>
              </a:bodyPr>
              <a:lstStyle/>
              <a:p>
                <a:pPr algn="ctr" defTabSz="2533650">
                  <a:lnSpc>
                    <a:spcPct val="90000"/>
                  </a:lnSpc>
                  <a:spcBef>
                    <a:spcPct val="0"/>
                  </a:spcBef>
                  <a:spcAft>
                    <a:spcPct val="35000"/>
                  </a:spcAft>
                </a:pPr>
                <a:endParaRPr lang="en-US" sz="5700" dirty="0">
                  <a:solidFill>
                    <a:prstClr val="white"/>
                  </a:solidFill>
                </a:endParaRPr>
              </a:p>
            </p:txBody>
          </p:sp>
          <p:sp>
            <p:nvSpPr>
              <p:cNvPr id="21" name="Freeform: Shape 67">
                <a:extLst>
                  <a:ext uri="{FF2B5EF4-FFF2-40B4-BE49-F238E27FC236}">
                    <a16:creationId xmlns:a16="http://schemas.microsoft.com/office/drawing/2014/main" id="{2AC814B5-A7E7-49E1-BAB6-E3EF64FC443D}"/>
                  </a:ext>
                </a:extLst>
              </p:cNvPr>
              <p:cNvSpPr/>
              <p:nvPr/>
            </p:nvSpPr>
            <p:spPr>
              <a:xfrm>
                <a:off x="3061363" y="1758445"/>
                <a:ext cx="4853366" cy="4841661"/>
              </a:xfrm>
              <a:custGeom>
                <a:avLst/>
                <a:gdLst>
                  <a:gd name="connsiteX0" fmla="*/ 4517331 w 4841661"/>
                  <a:gd name="connsiteY0" fmla="*/ 3631246 h 4841661"/>
                  <a:gd name="connsiteX1" fmla="*/ 2420830 w 4841661"/>
                  <a:gd name="connsiteY1" fmla="*/ 4841662 h 4841661"/>
                  <a:gd name="connsiteX2" fmla="*/ 2420831 w 4841661"/>
                  <a:gd name="connsiteY2" fmla="*/ 2420831 h 4841661"/>
                  <a:gd name="connsiteX3" fmla="*/ 4517331 w 4841661"/>
                  <a:gd name="connsiteY3" fmla="*/ 3631246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4517331" y="3631246"/>
                    </a:moveTo>
                    <a:cubicBezTo>
                      <a:pt x="4084891" y="4380254"/>
                      <a:pt x="3285709" y="4841662"/>
                      <a:pt x="2420830" y="4841662"/>
                    </a:cubicBezTo>
                    <a:cubicBezTo>
                      <a:pt x="2420830" y="4034718"/>
                      <a:pt x="2420831" y="3227775"/>
                      <a:pt x="2420831" y="2420831"/>
                    </a:cubicBezTo>
                    <a:lnTo>
                      <a:pt x="4517331" y="3631246"/>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611039" tIns="3347087" rIns="1112428" bIns="664574" numCol="1" spcCol="1270" anchor="ctr" anchorCtr="0">
                <a:noAutofit/>
              </a:bodyPr>
              <a:lstStyle/>
              <a:p>
                <a:pPr algn="ctr" defTabSz="2622550">
                  <a:lnSpc>
                    <a:spcPct val="90000"/>
                  </a:lnSpc>
                  <a:spcBef>
                    <a:spcPct val="0"/>
                  </a:spcBef>
                  <a:spcAft>
                    <a:spcPct val="35000"/>
                  </a:spcAft>
                </a:pPr>
                <a:endParaRPr lang="en-US" sz="5900" dirty="0">
                  <a:solidFill>
                    <a:prstClr val="white"/>
                  </a:solidFill>
                </a:endParaRPr>
              </a:p>
            </p:txBody>
          </p:sp>
          <p:sp>
            <p:nvSpPr>
              <p:cNvPr id="22" name="Freeform: Shape 68">
                <a:extLst>
                  <a:ext uri="{FF2B5EF4-FFF2-40B4-BE49-F238E27FC236}">
                    <a16:creationId xmlns:a16="http://schemas.microsoft.com/office/drawing/2014/main" id="{6A2CB2D7-D505-4631-B99D-5BD68354C5D9}"/>
                  </a:ext>
                </a:extLst>
              </p:cNvPr>
              <p:cNvSpPr/>
              <p:nvPr/>
            </p:nvSpPr>
            <p:spPr>
              <a:xfrm>
                <a:off x="2957790" y="1758445"/>
                <a:ext cx="4841661" cy="4841661"/>
              </a:xfrm>
              <a:custGeom>
                <a:avLst/>
                <a:gdLst>
                  <a:gd name="connsiteX0" fmla="*/ 2420831 w 4841661"/>
                  <a:gd name="connsiteY0" fmla="*/ 4841661 h 4841661"/>
                  <a:gd name="connsiteX1" fmla="*/ 324330 w 4841661"/>
                  <a:gd name="connsiteY1" fmla="*/ 3631246 h 4841661"/>
                  <a:gd name="connsiteX2" fmla="*/ 2420831 w 4841661"/>
                  <a:gd name="connsiteY2" fmla="*/ 2420831 h 4841661"/>
                  <a:gd name="connsiteX3" fmla="*/ 2420831 w 4841661"/>
                  <a:gd name="connsiteY3" fmla="*/ 4841661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2420831" y="4841661"/>
                    </a:moveTo>
                    <a:cubicBezTo>
                      <a:pt x="1555951" y="4841661"/>
                      <a:pt x="756770" y="4380253"/>
                      <a:pt x="324330" y="3631246"/>
                    </a:cubicBezTo>
                    <a:lnTo>
                      <a:pt x="2420831" y="2420831"/>
                    </a:lnTo>
                    <a:lnTo>
                      <a:pt x="2420831" y="4841661"/>
                    </a:lnTo>
                    <a:close/>
                  </a:path>
                </a:pathLst>
              </a:custGeom>
              <a:solidFill>
                <a:srgbClr val="4F81BD"/>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112429" tIns="3347087" rIns="2611038" bIns="664574" numCol="1" spcCol="1270" anchor="ctr" anchorCtr="0">
                <a:noAutofit/>
              </a:bodyPr>
              <a:lstStyle/>
              <a:p>
                <a:pPr algn="ctr" defTabSz="2622550">
                  <a:lnSpc>
                    <a:spcPct val="90000"/>
                  </a:lnSpc>
                  <a:spcBef>
                    <a:spcPct val="0"/>
                  </a:spcBef>
                  <a:spcAft>
                    <a:spcPct val="35000"/>
                  </a:spcAft>
                </a:pPr>
                <a:endParaRPr lang="en-US" sz="5900">
                  <a:solidFill>
                    <a:prstClr val="white"/>
                  </a:solidFill>
                </a:endParaRPr>
              </a:p>
            </p:txBody>
          </p:sp>
          <p:sp>
            <p:nvSpPr>
              <p:cNvPr id="23" name="Freeform: Shape 69">
                <a:extLst>
                  <a:ext uri="{FF2B5EF4-FFF2-40B4-BE49-F238E27FC236}">
                    <a16:creationId xmlns:a16="http://schemas.microsoft.com/office/drawing/2014/main" id="{4E1D6A4A-809C-4E91-9D5D-5A513DC54D86}"/>
                  </a:ext>
                </a:extLst>
              </p:cNvPr>
              <p:cNvSpPr/>
              <p:nvPr/>
            </p:nvSpPr>
            <p:spPr>
              <a:xfrm>
                <a:off x="2900151" y="1658730"/>
                <a:ext cx="4841661" cy="4841661"/>
              </a:xfrm>
              <a:custGeom>
                <a:avLst/>
                <a:gdLst>
                  <a:gd name="connsiteX0" fmla="*/ 324330 w 4841661"/>
                  <a:gd name="connsiteY0" fmla="*/ 3631246 h 4841661"/>
                  <a:gd name="connsiteX1" fmla="*/ 324330 w 4841661"/>
                  <a:gd name="connsiteY1" fmla="*/ 1210415 h 4841661"/>
                  <a:gd name="connsiteX2" fmla="*/ 2420831 w 4841661"/>
                  <a:gd name="connsiteY2" fmla="*/ 2420831 h 4841661"/>
                  <a:gd name="connsiteX3" fmla="*/ 324330 w 4841661"/>
                  <a:gd name="connsiteY3" fmla="*/ 3631246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324330" y="3631246"/>
                    </a:moveTo>
                    <a:cubicBezTo>
                      <a:pt x="-108110" y="2882238"/>
                      <a:pt x="-108110" y="1959423"/>
                      <a:pt x="324330" y="1210415"/>
                    </a:cubicBezTo>
                    <a:lnTo>
                      <a:pt x="2420831" y="2420831"/>
                    </a:lnTo>
                    <a:lnTo>
                      <a:pt x="324330" y="3631246"/>
                    </a:lnTo>
                    <a:close/>
                  </a:path>
                </a:pathLst>
              </a:custGeom>
              <a:solidFill>
                <a:srgbClr val="4F81BD"/>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283895" tIns="2013060" rIns="3338753" bIns="1984241" numCol="1" spcCol="1270" anchor="ctr" anchorCtr="0">
                <a:noAutofit/>
              </a:bodyPr>
              <a:lstStyle/>
              <a:p>
                <a:pPr algn="ctr" defTabSz="1866900">
                  <a:lnSpc>
                    <a:spcPct val="90000"/>
                  </a:lnSpc>
                  <a:spcBef>
                    <a:spcPct val="0"/>
                  </a:spcBef>
                  <a:spcAft>
                    <a:spcPct val="35000"/>
                  </a:spcAft>
                </a:pPr>
                <a:endParaRPr lang="en-US" sz="4200">
                  <a:solidFill>
                    <a:prstClr val="white"/>
                  </a:solidFill>
                </a:endParaRPr>
              </a:p>
            </p:txBody>
          </p:sp>
          <p:sp>
            <p:nvSpPr>
              <p:cNvPr id="24" name="Freeform: Shape 70">
                <a:extLst>
                  <a:ext uri="{FF2B5EF4-FFF2-40B4-BE49-F238E27FC236}">
                    <a16:creationId xmlns:a16="http://schemas.microsoft.com/office/drawing/2014/main" id="{BA127D19-6600-41F8-92B0-A716AB81C39A}"/>
                  </a:ext>
                </a:extLst>
              </p:cNvPr>
              <p:cNvSpPr/>
              <p:nvPr/>
            </p:nvSpPr>
            <p:spPr>
              <a:xfrm>
                <a:off x="2957790" y="1559015"/>
                <a:ext cx="4841661" cy="4841661"/>
              </a:xfrm>
              <a:custGeom>
                <a:avLst/>
                <a:gdLst>
                  <a:gd name="connsiteX0" fmla="*/ 324330 w 4841661"/>
                  <a:gd name="connsiteY0" fmla="*/ 1210415 h 4841661"/>
                  <a:gd name="connsiteX1" fmla="*/ 2420831 w 4841661"/>
                  <a:gd name="connsiteY1" fmla="*/ -1 h 4841661"/>
                  <a:gd name="connsiteX2" fmla="*/ 2420831 w 4841661"/>
                  <a:gd name="connsiteY2" fmla="*/ 2420831 h 4841661"/>
                  <a:gd name="connsiteX3" fmla="*/ 324330 w 4841661"/>
                  <a:gd name="connsiteY3" fmla="*/ 1210415 h 4841661"/>
                </a:gdLst>
                <a:ahLst/>
                <a:cxnLst>
                  <a:cxn ang="0">
                    <a:pos x="connsiteX0" y="connsiteY0"/>
                  </a:cxn>
                  <a:cxn ang="0">
                    <a:pos x="connsiteX1" y="connsiteY1"/>
                  </a:cxn>
                  <a:cxn ang="0">
                    <a:pos x="connsiteX2" y="connsiteY2"/>
                  </a:cxn>
                  <a:cxn ang="0">
                    <a:pos x="connsiteX3" y="connsiteY3"/>
                  </a:cxn>
                </a:cxnLst>
                <a:rect l="l" t="t" r="r" b="b"/>
                <a:pathLst>
                  <a:path w="4841661" h="4841661">
                    <a:moveTo>
                      <a:pt x="324330" y="1210415"/>
                    </a:moveTo>
                    <a:cubicBezTo>
                      <a:pt x="756770" y="461407"/>
                      <a:pt x="1555952" y="-1"/>
                      <a:pt x="2420831" y="-1"/>
                    </a:cubicBezTo>
                    <a:lnTo>
                      <a:pt x="2420831" y="2420831"/>
                    </a:lnTo>
                    <a:lnTo>
                      <a:pt x="324330" y="1210415"/>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1088299" tIns="669265" rIns="2586908" bIns="3294136" numCol="1" spcCol="1270" anchor="ctr" anchorCtr="0">
                <a:noAutofit/>
              </a:bodyPr>
              <a:lstStyle/>
              <a:p>
                <a:pPr algn="ctr" defTabSz="1778000">
                  <a:lnSpc>
                    <a:spcPct val="90000"/>
                  </a:lnSpc>
                  <a:spcBef>
                    <a:spcPct val="0"/>
                  </a:spcBef>
                  <a:spcAft>
                    <a:spcPct val="35000"/>
                  </a:spcAft>
                </a:pPr>
                <a:endParaRPr lang="en-US" sz="4000" dirty="0">
                  <a:solidFill>
                    <a:prstClr val="white"/>
                  </a:solidFill>
                </a:endParaRPr>
              </a:p>
            </p:txBody>
          </p:sp>
          <p:sp>
            <p:nvSpPr>
              <p:cNvPr id="25" name="Arrow: Circular 71">
                <a:extLst>
                  <a:ext uri="{FF2B5EF4-FFF2-40B4-BE49-F238E27FC236}">
                    <a16:creationId xmlns:a16="http://schemas.microsoft.com/office/drawing/2014/main" id="{AF6B3D94-8111-41C1-A6B1-8BDAE10344BD}"/>
                  </a:ext>
                </a:extLst>
              </p:cNvPr>
              <p:cNvSpPr/>
              <p:nvPr/>
            </p:nvSpPr>
            <p:spPr>
              <a:xfrm>
                <a:off x="2773169" y="1259293"/>
                <a:ext cx="5441105" cy="5441105"/>
              </a:xfrm>
              <a:prstGeom prst="circularArrow">
                <a:avLst>
                  <a:gd name="adj1" fmla="val 5085"/>
                  <a:gd name="adj2" fmla="val 327528"/>
                  <a:gd name="adj3" fmla="val 19472472"/>
                  <a:gd name="adj4" fmla="val 16200251"/>
                  <a:gd name="adj5" fmla="val 5932"/>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txBody>
              <a:bodyPr/>
              <a:lstStyle/>
              <a:p>
                <a:endParaRPr lang="en-US" dirty="0">
                  <a:solidFill>
                    <a:prstClr val="white"/>
                  </a:solidFill>
                </a:endParaRPr>
              </a:p>
            </p:txBody>
          </p:sp>
          <p:sp>
            <p:nvSpPr>
              <p:cNvPr id="26" name="Arrow: Circular 72">
                <a:extLst>
                  <a:ext uri="{FF2B5EF4-FFF2-40B4-BE49-F238E27FC236}">
                    <a16:creationId xmlns:a16="http://schemas.microsoft.com/office/drawing/2014/main" id="{4420DD11-E9E7-4904-848F-5DA83FDE1E6C}"/>
                  </a:ext>
                </a:extLst>
              </p:cNvPr>
              <p:cNvSpPr/>
              <p:nvPr/>
            </p:nvSpPr>
            <p:spPr>
              <a:xfrm>
                <a:off x="2830808" y="1359008"/>
                <a:ext cx="5441105" cy="5441105"/>
              </a:xfrm>
              <a:prstGeom prst="circularArrow">
                <a:avLst>
                  <a:gd name="adj1" fmla="val 5085"/>
                  <a:gd name="adj2" fmla="val 327528"/>
                  <a:gd name="adj3" fmla="val 1472472"/>
                  <a:gd name="adj4" fmla="val 19800000"/>
                  <a:gd name="adj5" fmla="val 5932"/>
                </a:avLst>
              </a:prstGeom>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sp>
          <p:sp>
            <p:nvSpPr>
              <p:cNvPr id="27" name="Arrow: Circular 76">
                <a:extLst>
                  <a:ext uri="{FF2B5EF4-FFF2-40B4-BE49-F238E27FC236}">
                    <a16:creationId xmlns:a16="http://schemas.microsoft.com/office/drawing/2014/main" id="{1CF8C82A-2D4E-44D4-B93D-9CB0D2EC941D}"/>
                  </a:ext>
                </a:extLst>
              </p:cNvPr>
              <p:cNvSpPr/>
              <p:nvPr/>
            </p:nvSpPr>
            <p:spPr>
              <a:xfrm>
                <a:off x="2715530" y="1315582"/>
                <a:ext cx="5441105" cy="5441105"/>
              </a:xfrm>
              <a:prstGeom prst="circularArrow">
                <a:avLst>
                  <a:gd name="adj1" fmla="val 5085"/>
                  <a:gd name="adj2" fmla="val 327528"/>
                  <a:gd name="adj3" fmla="val 15872221"/>
                  <a:gd name="adj4" fmla="val 1900368"/>
                  <a:gd name="adj5" fmla="val 5932"/>
                </a:avLst>
              </a:prstGeom>
              <a:solidFill>
                <a:schemeClr val="accent3"/>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lt1"/>
              </a:fontRef>
            </p:style>
          </p:sp>
          <p:sp>
            <p:nvSpPr>
              <p:cNvPr id="28" name="TextBox 27">
                <a:extLst>
                  <a:ext uri="{FF2B5EF4-FFF2-40B4-BE49-F238E27FC236}">
                    <a16:creationId xmlns:a16="http://schemas.microsoft.com/office/drawing/2014/main" id="{5FEB8529-B1E4-40FB-A710-7A9039F9D2F9}"/>
                  </a:ext>
                </a:extLst>
              </p:cNvPr>
              <p:cNvSpPr txBox="1"/>
              <p:nvPr/>
            </p:nvSpPr>
            <p:spPr>
              <a:xfrm>
                <a:off x="6259801" y="3527489"/>
                <a:ext cx="1640319" cy="1200329"/>
              </a:xfrm>
              <a:prstGeom prst="rect">
                <a:avLst/>
              </a:prstGeom>
              <a:noFill/>
            </p:spPr>
            <p:txBody>
              <a:bodyPr wrap="square" rtlCol="0">
                <a:spAutoFit/>
              </a:bodyPr>
              <a:lstStyle/>
              <a:p>
                <a:r>
                  <a:rPr lang="en-US" dirty="0">
                    <a:solidFill>
                      <a:prstClr val="white"/>
                    </a:solidFill>
                  </a:rPr>
                  <a:t>Project design, </a:t>
                </a:r>
                <a:r>
                  <a:rPr lang="en-US" dirty="0" err="1">
                    <a:solidFill>
                      <a:prstClr val="white"/>
                    </a:solidFill>
                  </a:rPr>
                  <a:t>Logframe</a:t>
                </a:r>
                <a:r>
                  <a:rPr lang="en-US" dirty="0">
                    <a:solidFill>
                      <a:prstClr val="white"/>
                    </a:solidFill>
                  </a:rPr>
                  <a:t>, M&amp;E planning, Baseline</a:t>
                </a:r>
              </a:p>
            </p:txBody>
          </p:sp>
          <p:sp>
            <p:nvSpPr>
              <p:cNvPr id="29" name="Rectangle 28">
                <a:extLst>
                  <a:ext uri="{FF2B5EF4-FFF2-40B4-BE49-F238E27FC236}">
                    <a16:creationId xmlns:a16="http://schemas.microsoft.com/office/drawing/2014/main" id="{590D13CB-D662-489D-B11C-FBD4A78D0881}"/>
                  </a:ext>
                </a:extLst>
              </p:cNvPr>
              <p:cNvSpPr/>
              <p:nvPr/>
            </p:nvSpPr>
            <p:spPr>
              <a:xfrm rot="16200000">
                <a:off x="2544482" y="2771086"/>
                <a:ext cx="3474954" cy="2530095"/>
              </a:xfrm>
              <a:prstGeom prst="rect">
                <a:avLst/>
              </a:prstGeom>
              <a:noFill/>
            </p:spPr>
            <p:txBody>
              <a:bodyPr wrap="none" lIns="91440" tIns="45720" rIns="91440" bIns="45720">
                <a:prstTxWarp prst="textArchUp">
                  <a:avLst/>
                </a:prstTxWarp>
                <a:spAutoFit/>
              </a:bodyPr>
              <a:lstStyle/>
              <a:p>
                <a:pPr algn="ctr"/>
                <a:r>
                  <a:rPr lang="en-US" sz="2000" dirty="0">
                    <a:ln w="0"/>
                    <a:solidFill>
                      <a:prstClr val="black"/>
                    </a:solidFill>
                    <a:effectLst>
                      <a:outerShdw blurRad="38100" dist="19050" dir="2700000" algn="tl" rotWithShape="0">
                        <a:prstClr val="black">
                          <a:alpha val="40000"/>
                        </a:prstClr>
                      </a:outerShdw>
                    </a:effectLst>
                  </a:rPr>
                  <a:t>Implementation and M&amp;E</a:t>
                </a:r>
              </a:p>
            </p:txBody>
          </p:sp>
          <p:sp>
            <p:nvSpPr>
              <p:cNvPr id="30" name="Rectangle 29">
                <a:extLst>
                  <a:ext uri="{FF2B5EF4-FFF2-40B4-BE49-F238E27FC236}">
                    <a16:creationId xmlns:a16="http://schemas.microsoft.com/office/drawing/2014/main" id="{C311ACFF-B962-4D49-9922-8ACEAE25ECF3}"/>
                  </a:ext>
                </a:extLst>
              </p:cNvPr>
              <p:cNvSpPr/>
              <p:nvPr/>
            </p:nvSpPr>
            <p:spPr>
              <a:xfrm rot="1902832">
                <a:off x="5084001" y="1847132"/>
                <a:ext cx="2619999" cy="1206468"/>
              </a:xfrm>
              <a:prstGeom prst="rect">
                <a:avLst/>
              </a:prstGeom>
              <a:noFill/>
            </p:spPr>
            <p:txBody>
              <a:bodyPr wrap="none" lIns="91440" tIns="45720" rIns="91440" bIns="45720">
                <a:prstTxWarp prst="textArchUp">
                  <a:avLst/>
                </a:prstTxWarp>
                <a:spAutoFit/>
              </a:bodyPr>
              <a:lstStyle/>
              <a:p>
                <a:pPr algn="ctr"/>
                <a:r>
                  <a:rPr lang="en-US" sz="2000" dirty="0">
                    <a:ln w="0"/>
                    <a:solidFill>
                      <a:prstClr val="black"/>
                    </a:solidFill>
                    <a:effectLst>
                      <a:outerShdw blurRad="38100" dist="19050" dir="2700000" algn="tl" rotWithShape="0">
                        <a:prstClr val="black">
                          <a:alpha val="40000"/>
                        </a:prstClr>
                      </a:outerShdw>
                    </a:effectLst>
                  </a:rPr>
                  <a:t>Initial Assessment</a:t>
                </a:r>
              </a:p>
            </p:txBody>
          </p:sp>
          <p:sp>
            <p:nvSpPr>
              <p:cNvPr id="31" name="Rectangle 30">
                <a:extLst>
                  <a:ext uri="{FF2B5EF4-FFF2-40B4-BE49-F238E27FC236}">
                    <a16:creationId xmlns:a16="http://schemas.microsoft.com/office/drawing/2014/main" id="{60055A43-4E93-4637-BC85-29EAACC69BD1}"/>
                  </a:ext>
                </a:extLst>
              </p:cNvPr>
              <p:cNvSpPr/>
              <p:nvPr/>
            </p:nvSpPr>
            <p:spPr>
              <a:xfrm rot="5206024">
                <a:off x="5729546" y="3199511"/>
                <a:ext cx="2619999" cy="1840475"/>
              </a:xfrm>
              <a:prstGeom prst="rect">
                <a:avLst/>
              </a:prstGeom>
              <a:noFill/>
            </p:spPr>
            <p:txBody>
              <a:bodyPr wrap="none" lIns="91440" tIns="45720" rIns="91440" bIns="45720">
                <a:prstTxWarp prst="textArchUp">
                  <a:avLst/>
                </a:prstTxWarp>
                <a:spAutoFit/>
              </a:bodyPr>
              <a:lstStyle/>
              <a:p>
                <a:pPr algn="ctr"/>
                <a:r>
                  <a:rPr lang="en-US" sz="2000" dirty="0">
                    <a:ln w="0"/>
                    <a:solidFill>
                      <a:prstClr val="black"/>
                    </a:solidFill>
                    <a:effectLst>
                      <a:outerShdw blurRad="38100" dist="19050" dir="2700000" algn="tl" rotWithShape="0">
                        <a:prstClr val="black">
                          <a:alpha val="40000"/>
                        </a:prstClr>
                      </a:outerShdw>
                    </a:effectLst>
                  </a:rPr>
                  <a:t>Planning</a:t>
                </a:r>
              </a:p>
            </p:txBody>
          </p:sp>
          <p:sp>
            <p:nvSpPr>
              <p:cNvPr id="32" name="TextBox 31">
                <a:extLst>
                  <a:ext uri="{FF2B5EF4-FFF2-40B4-BE49-F238E27FC236}">
                    <a16:creationId xmlns:a16="http://schemas.microsoft.com/office/drawing/2014/main" id="{9C4086E6-BB3E-4E0A-9ADA-C4344FD047F7}"/>
                  </a:ext>
                </a:extLst>
              </p:cNvPr>
              <p:cNvSpPr txBox="1"/>
              <p:nvPr/>
            </p:nvSpPr>
            <p:spPr>
              <a:xfrm>
                <a:off x="5512459" y="5059355"/>
                <a:ext cx="1294986" cy="646331"/>
              </a:xfrm>
              <a:prstGeom prst="rect">
                <a:avLst/>
              </a:prstGeom>
              <a:noFill/>
            </p:spPr>
            <p:txBody>
              <a:bodyPr wrap="square" rtlCol="0">
                <a:spAutoFit/>
              </a:bodyPr>
              <a:lstStyle/>
              <a:p>
                <a:r>
                  <a:rPr lang="en-US" dirty="0">
                    <a:solidFill>
                      <a:prstClr val="white"/>
                    </a:solidFill>
                  </a:rPr>
                  <a:t>Activity Monitoring</a:t>
                </a:r>
              </a:p>
            </p:txBody>
          </p:sp>
          <p:sp>
            <p:nvSpPr>
              <p:cNvPr id="33" name="TextBox 32">
                <a:extLst>
                  <a:ext uri="{FF2B5EF4-FFF2-40B4-BE49-F238E27FC236}">
                    <a16:creationId xmlns:a16="http://schemas.microsoft.com/office/drawing/2014/main" id="{1EA1A489-2BF0-4465-8906-80AD91567781}"/>
                  </a:ext>
                </a:extLst>
              </p:cNvPr>
              <p:cNvSpPr txBox="1"/>
              <p:nvPr/>
            </p:nvSpPr>
            <p:spPr>
              <a:xfrm>
                <a:off x="4002941" y="2298656"/>
                <a:ext cx="1429575" cy="646331"/>
              </a:xfrm>
              <a:prstGeom prst="rect">
                <a:avLst/>
              </a:prstGeom>
              <a:noFill/>
            </p:spPr>
            <p:txBody>
              <a:bodyPr wrap="square" rtlCol="0">
                <a:spAutoFit/>
              </a:bodyPr>
              <a:lstStyle/>
              <a:p>
                <a:r>
                  <a:rPr lang="en-US" dirty="0">
                    <a:solidFill>
                      <a:prstClr val="white"/>
                    </a:solidFill>
                  </a:rPr>
                  <a:t>Lessons Learn</a:t>
                </a:r>
              </a:p>
            </p:txBody>
          </p:sp>
          <p:sp>
            <p:nvSpPr>
              <p:cNvPr id="34" name="TextBox 33">
                <a:extLst>
                  <a:ext uri="{FF2B5EF4-FFF2-40B4-BE49-F238E27FC236}">
                    <a16:creationId xmlns:a16="http://schemas.microsoft.com/office/drawing/2014/main" id="{793448FB-2463-452D-B0B9-1F0F199EE639}"/>
                  </a:ext>
                </a:extLst>
              </p:cNvPr>
              <p:cNvSpPr txBox="1"/>
              <p:nvPr/>
            </p:nvSpPr>
            <p:spPr>
              <a:xfrm>
                <a:off x="3253747" y="3832900"/>
                <a:ext cx="1025261" cy="646331"/>
              </a:xfrm>
              <a:prstGeom prst="rect">
                <a:avLst/>
              </a:prstGeom>
              <a:noFill/>
            </p:spPr>
            <p:txBody>
              <a:bodyPr wrap="square" rtlCol="0">
                <a:spAutoFit/>
              </a:bodyPr>
              <a:lstStyle/>
              <a:p>
                <a:r>
                  <a:rPr lang="en-US" dirty="0">
                    <a:solidFill>
                      <a:prstClr val="white"/>
                    </a:solidFill>
                  </a:rPr>
                  <a:t>End-line Survey</a:t>
                </a:r>
              </a:p>
            </p:txBody>
          </p:sp>
          <p:sp>
            <p:nvSpPr>
              <p:cNvPr id="35" name="TextBox 34">
                <a:extLst>
                  <a:ext uri="{FF2B5EF4-FFF2-40B4-BE49-F238E27FC236}">
                    <a16:creationId xmlns:a16="http://schemas.microsoft.com/office/drawing/2014/main" id="{737C716B-0D33-483B-84F8-53E7681B3559}"/>
                  </a:ext>
                </a:extLst>
              </p:cNvPr>
              <p:cNvSpPr txBox="1"/>
              <p:nvPr/>
            </p:nvSpPr>
            <p:spPr>
              <a:xfrm>
                <a:off x="3883422" y="5032443"/>
                <a:ext cx="1762812" cy="646331"/>
              </a:xfrm>
              <a:prstGeom prst="rect">
                <a:avLst/>
              </a:prstGeom>
              <a:noFill/>
            </p:spPr>
            <p:txBody>
              <a:bodyPr wrap="square" rtlCol="0">
                <a:spAutoFit/>
              </a:bodyPr>
              <a:lstStyle/>
              <a:p>
                <a:r>
                  <a:rPr lang="en-US" dirty="0">
                    <a:solidFill>
                      <a:prstClr val="white"/>
                    </a:solidFill>
                  </a:rPr>
                  <a:t>Mid-term Evaluation</a:t>
                </a:r>
              </a:p>
            </p:txBody>
          </p:sp>
        </p:grpSp>
        <p:sp>
          <p:nvSpPr>
            <p:cNvPr id="15" name="TextBox 14">
              <a:extLst>
                <a:ext uri="{FF2B5EF4-FFF2-40B4-BE49-F238E27FC236}">
                  <a16:creationId xmlns:a16="http://schemas.microsoft.com/office/drawing/2014/main" id="{3544C0B5-DE4D-4ACD-803B-1675C6A3F46D}"/>
                </a:ext>
              </a:extLst>
            </p:cNvPr>
            <p:cNvSpPr txBox="1"/>
            <p:nvPr/>
          </p:nvSpPr>
          <p:spPr>
            <a:xfrm>
              <a:off x="7607826" y="5250716"/>
              <a:ext cx="865425" cy="646331"/>
            </a:xfrm>
            <a:prstGeom prst="rect">
              <a:avLst/>
            </a:prstGeom>
            <a:noFill/>
          </p:spPr>
          <p:txBody>
            <a:bodyPr wrap="square" rtlCol="0">
              <a:spAutoFit/>
            </a:bodyPr>
            <a:lstStyle/>
            <a:p>
              <a:r>
                <a:rPr lang="en-US" dirty="0">
                  <a:solidFill>
                    <a:prstClr val="black"/>
                  </a:solidFill>
                </a:rPr>
                <a:t>Project Start</a:t>
              </a:r>
            </a:p>
          </p:txBody>
        </p:sp>
        <p:sp>
          <p:nvSpPr>
            <p:cNvPr id="16" name="TextBox 15">
              <a:extLst>
                <a:ext uri="{FF2B5EF4-FFF2-40B4-BE49-F238E27FC236}">
                  <a16:creationId xmlns:a16="http://schemas.microsoft.com/office/drawing/2014/main" id="{F8AE1079-D0BA-434E-9A82-CD604F297E81}"/>
                </a:ext>
              </a:extLst>
            </p:cNvPr>
            <p:cNvSpPr txBox="1"/>
            <p:nvPr/>
          </p:nvSpPr>
          <p:spPr>
            <a:xfrm>
              <a:off x="2361172" y="5014169"/>
              <a:ext cx="865425" cy="646331"/>
            </a:xfrm>
            <a:prstGeom prst="rect">
              <a:avLst/>
            </a:prstGeom>
            <a:noFill/>
          </p:spPr>
          <p:txBody>
            <a:bodyPr wrap="square" rtlCol="0">
              <a:spAutoFit/>
            </a:bodyPr>
            <a:lstStyle/>
            <a:p>
              <a:r>
                <a:rPr lang="en-US" dirty="0">
                  <a:solidFill>
                    <a:prstClr val="black"/>
                  </a:solidFill>
                </a:rPr>
                <a:t>Project Middle</a:t>
              </a:r>
            </a:p>
          </p:txBody>
        </p:sp>
        <p:sp>
          <p:nvSpPr>
            <p:cNvPr id="17" name="TextBox 16">
              <a:extLst>
                <a:ext uri="{FF2B5EF4-FFF2-40B4-BE49-F238E27FC236}">
                  <a16:creationId xmlns:a16="http://schemas.microsoft.com/office/drawing/2014/main" id="{9C3123E8-9090-4696-BDDA-11B3108CFB1E}"/>
                </a:ext>
              </a:extLst>
            </p:cNvPr>
            <p:cNvSpPr txBox="1"/>
            <p:nvPr/>
          </p:nvSpPr>
          <p:spPr>
            <a:xfrm>
              <a:off x="2438618" y="2141072"/>
              <a:ext cx="865425" cy="646331"/>
            </a:xfrm>
            <a:prstGeom prst="rect">
              <a:avLst/>
            </a:prstGeom>
            <a:noFill/>
          </p:spPr>
          <p:txBody>
            <a:bodyPr wrap="square" rtlCol="0">
              <a:spAutoFit/>
            </a:bodyPr>
            <a:lstStyle/>
            <a:p>
              <a:r>
                <a:rPr lang="en-US" dirty="0">
                  <a:solidFill>
                    <a:prstClr val="black"/>
                  </a:solidFill>
                </a:rPr>
                <a:t>Project End</a:t>
              </a:r>
            </a:p>
          </p:txBody>
        </p:sp>
      </p:grpSp>
      <p:sp>
        <p:nvSpPr>
          <p:cNvPr id="36" name="TextBox 35">
            <a:extLst>
              <a:ext uri="{FF2B5EF4-FFF2-40B4-BE49-F238E27FC236}">
                <a16:creationId xmlns:a16="http://schemas.microsoft.com/office/drawing/2014/main" id="{4FDDB882-0483-4E43-9B2A-4135FCDFD10E}"/>
              </a:ext>
            </a:extLst>
          </p:cNvPr>
          <p:cNvSpPr txBox="1"/>
          <p:nvPr/>
        </p:nvSpPr>
        <p:spPr>
          <a:xfrm>
            <a:off x="6939375" y="1253884"/>
            <a:ext cx="1994875" cy="2308324"/>
          </a:xfrm>
          <a:prstGeom prst="rect">
            <a:avLst/>
          </a:prstGeom>
          <a:noFill/>
        </p:spPr>
        <p:txBody>
          <a:bodyPr wrap="square" rtlCol="0">
            <a:spAutoFit/>
          </a:bodyPr>
          <a:lstStyle/>
          <a:p>
            <a:r>
              <a:rPr lang="en-US" sz="1600" i="1" dirty="0">
                <a:solidFill>
                  <a:srgbClr val="FF0000"/>
                </a:solidFill>
              </a:rPr>
              <a:t>Collect evidence required to answer how well funds are spent and whether the project is making the difference to the beneficiaries with regards to their humanitarian need</a:t>
            </a:r>
          </a:p>
        </p:txBody>
      </p:sp>
    </p:spTree>
    <p:extLst>
      <p:ext uri="{BB962C8B-B14F-4D97-AF65-F5344CB8AC3E}">
        <p14:creationId xmlns:p14="http://schemas.microsoft.com/office/powerpoint/2010/main" val="7255802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FFFF00"/>
                </a:solidFill>
              </a:rPr>
              <a:t>Why Evaluation?</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grpSp>
        <p:nvGrpSpPr>
          <p:cNvPr id="12" name="Group 11">
            <a:extLst>
              <a:ext uri="{FF2B5EF4-FFF2-40B4-BE49-F238E27FC236}">
                <a16:creationId xmlns:a16="http://schemas.microsoft.com/office/drawing/2014/main" id="{B8D3CC72-11A4-4666-ABB9-7EDB61089D27}"/>
              </a:ext>
            </a:extLst>
          </p:cNvPr>
          <p:cNvGrpSpPr/>
          <p:nvPr/>
        </p:nvGrpSpPr>
        <p:grpSpPr>
          <a:xfrm>
            <a:off x="-21176" y="1260366"/>
            <a:ext cx="9126720" cy="3162370"/>
            <a:chOff x="1020017" y="1203596"/>
            <a:chExt cx="7096726" cy="2563712"/>
          </a:xfrm>
        </p:grpSpPr>
        <p:sp>
          <p:nvSpPr>
            <p:cNvPr id="15" name="Diamond 14">
              <a:extLst>
                <a:ext uri="{FF2B5EF4-FFF2-40B4-BE49-F238E27FC236}">
                  <a16:creationId xmlns:a16="http://schemas.microsoft.com/office/drawing/2014/main" id="{073E01E1-07A3-430A-8235-A9BE339042AB}"/>
                </a:ext>
              </a:extLst>
            </p:cNvPr>
            <p:cNvSpPr/>
            <p:nvPr/>
          </p:nvSpPr>
          <p:spPr>
            <a:xfrm>
              <a:off x="3741995" y="1533792"/>
              <a:ext cx="1648796" cy="1648796"/>
            </a:xfrm>
            <a:prstGeom prst="diamond">
              <a:avLst/>
            </a:prstGeom>
            <a:solidFill>
              <a:schemeClr val="accent1">
                <a:lumMod val="5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6" name="Diamond 15">
              <a:extLst>
                <a:ext uri="{FF2B5EF4-FFF2-40B4-BE49-F238E27FC236}">
                  <a16:creationId xmlns:a16="http://schemas.microsoft.com/office/drawing/2014/main" id="{74E0CEE7-EA1E-4D88-8044-BE1DE4226CFF}"/>
                </a:ext>
              </a:extLst>
            </p:cNvPr>
            <p:cNvSpPr/>
            <p:nvPr/>
          </p:nvSpPr>
          <p:spPr>
            <a:xfrm>
              <a:off x="1020017" y="1533792"/>
              <a:ext cx="1648796" cy="1648796"/>
            </a:xfrm>
            <a:prstGeom prst="diamond">
              <a:avLst/>
            </a:prstGeom>
            <a:solidFill>
              <a:schemeClr val="accent1">
                <a:lumMod val="5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7" name="Diamond 16">
              <a:extLst>
                <a:ext uri="{FF2B5EF4-FFF2-40B4-BE49-F238E27FC236}">
                  <a16:creationId xmlns:a16="http://schemas.microsoft.com/office/drawing/2014/main" id="{7BDA42D9-26E1-4104-9CB1-54A1F177A68B}"/>
                </a:ext>
              </a:extLst>
            </p:cNvPr>
            <p:cNvSpPr/>
            <p:nvPr/>
          </p:nvSpPr>
          <p:spPr>
            <a:xfrm>
              <a:off x="6467947" y="1533792"/>
              <a:ext cx="1648796" cy="1648796"/>
            </a:xfrm>
            <a:prstGeom prst="diamond">
              <a:avLst/>
            </a:prstGeom>
            <a:solidFill>
              <a:schemeClr val="accent1">
                <a:lumMod val="5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8" name="Diamond 17">
              <a:extLst>
                <a:ext uri="{FF2B5EF4-FFF2-40B4-BE49-F238E27FC236}">
                  <a16:creationId xmlns:a16="http://schemas.microsoft.com/office/drawing/2014/main" id="{2236E233-8451-42E1-ACD9-D2A067368453}"/>
                </a:ext>
              </a:extLst>
            </p:cNvPr>
            <p:cNvSpPr/>
            <p:nvPr/>
          </p:nvSpPr>
          <p:spPr>
            <a:xfrm>
              <a:off x="2606733" y="1203596"/>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19" name="Diamond 18">
              <a:extLst>
                <a:ext uri="{FF2B5EF4-FFF2-40B4-BE49-F238E27FC236}">
                  <a16:creationId xmlns:a16="http://schemas.microsoft.com/office/drawing/2014/main" id="{7C0AC836-9216-4496-9E58-63E1970AAEC0}"/>
                </a:ext>
              </a:extLst>
            </p:cNvPr>
            <p:cNvSpPr/>
            <p:nvPr/>
          </p:nvSpPr>
          <p:spPr>
            <a:xfrm>
              <a:off x="5332684" y="1203596"/>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20" name="Diamond 19">
              <a:extLst>
                <a:ext uri="{FF2B5EF4-FFF2-40B4-BE49-F238E27FC236}">
                  <a16:creationId xmlns:a16="http://schemas.microsoft.com/office/drawing/2014/main" id="{50E56868-276F-4251-ACA7-EA2366E9A4F5}"/>
                </a:ext>
              </a:extLst>
            </p:cNvPr>
            <p:cNvSpPr/>
            <p:nvPr/>
          </p:nvSpPr>
          <p:spPr>
            <a:xfrm>
              <a:off x="5332684" y="2573939"/>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21" name="Diamond 20">
              <a:extLst>
                <a:ext uri="{FF2B5EF4-FFF2-40B4-BE49-F238E27FC236}">
                  <a16:creationId xmlns:a16="http://schemas.microsoft.com/office/drawing/2014/main" id="{1BF07CFD-825A-40E3-8A39-3E5453C7793F}"/>
                </a:ext>
              </a:extLst>
            </p:cNvPr>
            <p:cNvSpPr/>
            <p:nvPr/>
          </p:nvSpPr>
          <p:spPr>
            <a:xfrm>
              <a:off x="2606733" y="2573939"/>
              <a:ext cx="1193369" cy="1193369"/>
            </a:xfrm>
            <a:prstGeom prst="diamond">
              <a:avLst/>
            </a:prstGeom>
            <a:solidFill>
              <a:schemeClr val="accent1">
                <a:lumMod val="40000"/>
                <a:lumOff val="60000"/>
              </a:schemeClr>
            </a:solidFill>
            <a:ln w="25400" cap="flat" cmpd="sng" algn="ctr">
              <a:noFill/>
              <a:prstDash val="solid"/>
            </a:ln>
            <a:effectLst/>
          </p:spPr>
          <p:txBody>
            <a:bodyPr rtlCol="0" anchor="ctr"/>
            <a:lstStyle/>
            <a:p>
              <a:pPr algn="ctr" defTabSz="914400" latinLnBrk="1">
                <a:defRPr/>
              </a:pPr>
              <a:endParaRPr lang="ko-KR" altLang="en-US" kern="0">
                <a:solidFill>
                  <a:prstClr val="black">
                    <a:lumMod val="75000"/>
                    <a:lumOff val="25000"/>
                  </a:prstClr>
                </a:solidFill>
                <a:latin typeface="Arial"/>
                <a:ea typeface="Arial Unicode MS"/>
              </a:endParaRPr>
            </a:p>
          </p:txBody>
        </p:sp>
        <p:sp>
          <p:nvSpPr>
            <p:cNvPr id="22" name="TextBox 21">
              <a:extLst>
                <a:ext uri="{FF2B5EF4-FFF2-40B4-BE49-F238E27FC236}">
                  <a16:creationId xmlns:a16="http://schemas.microsoft.com/office/drawing/2014/main" id="{EC64F46D-91EB-4CB4-8050-2B3EFE3C3421}"/>
                </a:ext>
              </a:extLst>
            </p:cNvPr>
            <p:cNvSpPr txBox="1"/>
            <p:nvPr/>
          </p:nvSpPr>
          <p:spPr>
            <a:xfrm>
              <a:off x="1178853" y="2233434"/>
              <a:ext cx="1331126" cy="249513"/>
            </a:xfrm>
            <a:prstGeom prst="rect">
              <a:avLst/>
            </a:prstGeom>
            <a:noFill/>
          </p:spPr>
          <p:txBody>
            <a:bodyPr wrap="square" rtlCol="0" anchor="ctr">
              <a:spAutoFit/>
            </a:bodyPr>
            <a:lstStyle/>
            <a:p>
              <a:pPr algn="ctr"/>
              <a:r>
                <a:rPr lang="en-US" sz="1400" dirty="0">
                  <a:solidFill>
                    <a:prstClr val="white"/>
                  </a:solidFill>
                </a:rPr>
                <a:t>Accountability</a:t>
              </a:r>
            </a:p>
          </p:txBody>
        </p:sp>
        <p:sp>
          <p:nvSpPr>
            <p:cNvPr id="23" name="TextBox 22">
              <a:extLst>
                <a:ext uri="{FF2B5EF4-FFF2-40B4-BE49-F238E27FC236}">
                  <a16:creationId xmlns:a16="http://schemas.microsoft.com/office/drawing/2014/main" id="{3E5AF82B-9113-4C68-8C44-64D48074D3E2}"/>
                </a:ext>
              </a:extLst>
            </p:cNvPr>
            <p:cNvSpPr txBox="1"/>
            <p:nvPr/>
          </p:nvSpPr>
          <p:spPr>
            <a:xfrm>
              <a:off x="3902817" y="2146105"/>
              <a:ext cx="1331126" cy="424171"/>
            </a:xfrm>
            <a:prstGeom prst="rect">
              <a:avLst/>
            </a:prstGeom>
            <a:noFill/>
          </p:spPr>
          <p:txBody>
            <a:bodyPr wrap="square" rtlCol="0" anchor="ctr">
              <a:spAutoFit/>
            </a:bodyPr>
            <a:lstStyle/>
            <a:p>
              <a:pPr algn="ctr"/>
              <a:r>
                <a:rPr lang="en-US" sz="1400" dirty="0">
                  <a:solidFill>
                    <a:prstClr val="white"/>
                  </a:solidFill>
                </a:rPr>
                <a:t>Support implementation</a:t>
              </a:r>
            </a:p>
          </p:txBody>
        </p:sp>
        <p:sp>
          <p:nvSpPr>
            <p:cNvPr id="24" name="TextBox 23">
              <a:extLst>
                <a:ext uri="{FF2B5EF4-FFF2-40B4-BE49-F238E27FC236}">
                  <a16:creationId xmlns:a16="http://schemas.microsoft.com/office/drawing/2014/main" id="{81068C21-4FF1-4089-B425-5FEFC61629CE}"/>
                </a:ext>
              </a:extLst>
            </p:cNvPr>
            <p:cNvSpPr txBox="1"/>
            <p:nvPr/>
          </p:nvSpPr>
          <p:spPr>
            <a:xfrm>
              <a:off x="6626781" y="2146104"/>
              <a:ext cx="1331128" cy="424171"/>
            </a:xfrm>
            <a:prstGeom prst="rect">
              <a:avLst/>
            </a:prstGeom>
            <a:noFill/>
          </p:spPr>
          <p:txBody>
            <a:bodyPr wrap="square" rtlCol="0" anchor="ctr">
              <a:spAutoFit/>
            </a:bodyPr>
            <a:lstStyle/>
            <a:p>
              <a:pPr algn="ctr"/>
              <a:r>
                <a:rPr lang="en-US" sz="1400" dirty="0">
                  <a:solidFill>
                    <a:prstClr val="white"/>
                  </a:solidFill>
                </a:rPr>
                <a:t>Universal Donor Requirement</a:t>
              </a:r>
            </a:p>
          </p:txBody>
        </p:sp>
        <p:sp>
          <p:nvSpPr>
            <p:cNvPr id="25" name="TextBox 24">
              <a:extLst>
                <a:ext uri="{FF2B5EF4-FFF2-40B4-BE49-F238E27FC236}">
                  <a16:creationId xmlns:a16="http://schemas.microsoft.com/office/drawing/2014/main" id="{82B9C620-6AF2-45A6-8169-B81C77DF2F53}"/>
                </a:ext>
              </a:extLst>
            </p:cNvPr>
            <p:cNvSpPr txBox="1"/>
            <p:nvPr/>
          </p:nvSpPr>
          <p:spPr>
            <a:xfrm>
              <a:off x="2742362" y="1413537"/>
              <a:ext cx="928071" cy="773488"/>
            </a:xfrm>
            <a:prstGeom prst="rect">
              <a:avLst/>
            </a:prstGeom>
            <a:noFill/>
          </p:spPr>
          <p:txBody>
            <a:bodyPr wrap="square" rtlCol="0" anchor="ctr">
              <a:spAutoFit/>
            </a:bodyPr>
            <a:lstStyle/>
            <a:p>
              <a:pPr algn="ctr"/>
              <a:r>
                <a:rPr lang="en-US" sz="1400" dirty="0">
                  <a:solidFill>
                    <a:prstClr val="black"/>
                  </a:solidFill>
                </a:rPr>
                <a:t>Lessons learning/ </a:t>
              </a:r>
              <a:r>
                <a:rPr lang="en-US" sz="1400">
                  <a:solidFill>
                    <a:prstClr val="black"/>
                  </a:solidFill>
                </a:rPr>
                <a:t>knowledge learning</a:t>
              </a:r>
              <a:endParaRPr lang="en-US" sz="1400" dirty="0">
                <a:solidFill>
                  <a:prstClr val="black"/>
                </a:solidFill>
              </a:endParaRPr>
            </a:p>
          </p:txBody>
        </p:sp>
        <p:sp>
          <p:nvSpPr>
            <p:cNvPr id="26" name="TextBox 25">
              <a:extLst>
                <a:ext uri="{FF2B5EF4-FFF2-40B4-BE49-F238E27FC236}">
                  <a16:creationId xmlns:a16="http://schemas.microsoft.com/office/drawing/2014/main" id="{38D38D25-D2E2-4A0F-86D8-E9F2843D13A2}"/>
                </a:ext>
              </a:extLst>
            </p:cNvPr>
            <p:cNvSpPr txBox="1"/>
            <p:nvPr/>
          </p:nvSpPr>
          <p:spPr>
            <a:xfrm>
              <a:off x="5466327" y="1588195"/>
              <a:ext cx="928071" cy="424171"/>
            </a:xfrm>
            <a:prstGeom prst="rect">
              <a:avLst/>
            </a:prstGeom>
            <a:noFill/>
          </p:spPr>
          <p:txBody>
            <a:bodyPr wrap="square" rtlCol="0" anchor="ctr">
              <a:spAutoFit/>
            </a:bodyPr>
            <a:lstStyle/>
            <a:p>
              <a:pPr algn="ctr"/>
              <a:r>
                <a:rPr lang="en-US" sz="1400" dirty="0">
                  <a:solidFill>
                    <a:prstClr val="black"/>
                  </a:solidFill>
                </a:rPr>
                <a:t>Celebrate IOMs work</a:t>
              </a:r>
            </a:p>
          </p:txBody>
        </p:sp>
        <p:sp>
          <p:nvSpPr>
            <p:cNvPr id="27" name="TextBox 26">
              <a:extLst>
                <a:ext uri="{FF2B5EF4-FFF2-40B4-BE49-F238E27FC236}">
                  <a16:creationId xmlns:a16="http://schemas.microsoft.com/office/drawing/2014/main" id="{CF1A3ACC-46B1-4150-A4D3-517AE522ABF5}"/>
                </a:ext>
              </a:extLst>
            </p:cNvPr>
            <p:cNvSpPr txBox="1"/>
            <p:nvPr/>
          </p:nvSpPr>
          <p:spPr>
            <a:xfrm>
              <a:off x="5466326" y="2871207"/>
              <a:ext cx="928071" cy="598830"/>
            </a:xfrm>
            <a:prstGeom prst="rect">
              <a:avLst/>
            </a:prstGeom>
            <a:noFill/>
          </p:spPr>
          <p:txBody>
            <a:bodyPr wrap="square" rtlCol="0" anchor="ctr">
              <a:spAutoFit/>
            </a:bodyPr>
            <a:lstStyle/>
            <a:p>
              <a:pPr algn="ctr"/>
              <a:r>
                <a:rPr lang="en-US" sz="1400" dirty="0">
                  <a:solidFill>
                    <a:prstClr val="black"/>
                  </a:solidFill>
                </a:rPr>
                <a:t>Advocacy/funding tool for donors</a:t>
              </a:r>
            </a:p>
          </p:txBody>
        </p:sp>
        <p:sp>
          <p:nvSpPr>
            <p:cNvPr id="28" name="TextBox 27">
              <a:extLst>
                <a:ext uri="{FF2B5EF4-FFF2-40B4-BE49-F238E27FC236}">
                  <a16:creationId xmlns:a16="http://schemas.microsoft.com/office/drawing/2014/main" id="{C1824504-6CF7-4DCB-BDE9-DCB944C0B0EF}"/>
                </a:ext>
              </a:extLst>
            </p:cNvPr>
            <p:cNvSpPr txBox="1"/>
            <p:nvPr/>
          </p:nvSpPr>
          <p:spPr>
            <a:xfrm>
              <a:off x="2742362" y="2871208"/>
              <a:ext cx="928071" cy="598830"/>
            </a:xfrm>
            <a:prstGeom prst="rect">
              <a:avLst/>
            </a:prstGeom>
            <a:noFill/>
          </p:spPr>
          <p:txBody>
            <a:bodyPr wrap="square" rtlCol="0" anchor="ctr">
              <a:spAutoFit/>
            </a:bodyPr>
            <a:lstStyle/>
            <a:p>
              <a:pPr algn="ctr"/>
              <a:r>
                <a:rPr lang="en-US" sz="1400" dirty="0">
                  <a:solidFill>
                    <a:prstClr val="black"/>
                  </a:solidFill>
                </a:rPr>
                <a:t>Informed decision-making</a:t>
              </a:r>
            </a:p>
          </p:txBody>
        </p:sp>
      </p:grpSp>
      <p:sp>
        <p:nvSpPr>
          <p:cNvPr id="29" name="Diamond 28">
            <a:extLst>
              <a:ext uri="{FF2B5EF4-FFF2-40B4-BE49-F238E27FC236}">
                <a16:creationId xmlns:a16="http://schemas.microsoft.com/office/drawing/2014/main" id="{2745B762-780E-419E-B459-40A4DB0FF1C4}"/>
              </a:ext>
            </a:extLst>
          </p:cNvPr>
          <p:cNvSpPr/>
          <p:nvPr/>
        </p:nvSpPr>
        <p:spPr>
          <a:xfrm>
            <a:off x="5668608" y="4494640"/>
            <a:ext cx="1534728" cy="1591649"/>
          </a:xfrm>
          <a:prstGeom prst="diamond">
            <a:avLst/>
          </a:prstGeom>
          <a:solidFill>
            <a:schemeClr val="bg1">
              <a:lumMod val="85000"/>
            </a:schemeClr>
          </a:solidFill>
          <a:ln w="25400" cap="flat" cmpd="sng" algn="ctr">
            <a:noFill/>
            <a:prstDash val="solid"/>
          </a:ln>
          <a:effectLst/>
        </p:spPr>
        <p:txBody>
          <a:bodyPr lIns="0" tIns="0" rIns="0" bIns="0" rtlCol="0" anchor="ctr"/>
          <a:lstStyle/>
          <a:p>
            <a:pPr algn="ctr" defTabSz="914400" latinLnBrk="1">
              <a:defRPr/>
            </a:pPr>
            <a:r>
              <a:rPr lang="en-US" altLang="ko-KR" sz="1500" kern="0" dirty="0">
                <a:solidFill>
                  <a:prstClr val="black">
                    <a:lumMod val="75000"/>
                    <a:lumOff val="25000"/>
                  </a:prstClr>
                </a:solidFill>
                <a:latin typeface="Arial"/>
                <a:ea typeface="Arial Unicode MS"/>
              </a:rPr>
              <a:t>Detect </a:t>
            </a:r>
          </a:p>
          <a:p>
            <a:pPr algn="ctr" defTabSz="914400" latinLnBrk="1">
              <a:defRPr/>
            </a:pPr>
            <a:r>
              <a:rPr lang="en-US" altLang="ko-KR" sz="1500" kern="0" dirty="0">
                <a:solidFill>
                  <a:prstClr val="black">
                    <a:lumMod val="75000"/>
                    <a:lumOff val="25000"/>
                  </a:prstClr>
                </a:solidFill>
                <a:latin typeface="Arial"/>
                <a:ea typeface="Arial Unicode MS"/>
              </a:rPr>
              <a:t>Fraud?</a:t>
            </a:r>
            <a:endParaRPr lang="ko-KR" altLang="en-US" sz="1500" kern="0" dirty="0">
              <a:solidFill>
                <a:prstClr val="black">
                  <a:lumMod val="75000"/>
                  <a:lumOff val="25000"/>
                </a:prstClr>
              </a:solidFill>
              <a:latin typeface="Arial"/>
              <a:ea typeface="Arial Unicode MS"/>
            </a:endParaRPr>
          </a:p>
        </p:txBody>
      </p:sp>
      <p:sp>
        <p:nvSpPr>
          <p:cNvPr id="30" name="Diamond 29">
            <a:extLst>
              <a:ext uri="{FF2B5EF4-FFF2-40B4-BE49-F238E27FC236}">
                <a16:creationId xmlns:a16="http://schemas.microsoft.com/office/drawing/2014/main" id="{2F7C18DD-1B40-467E-AEA8-8E183418D26A}"/>
              </a:ext>
            </a:extLst>
          </p:cNvPr>
          <p:cNvSpPr/>
          <p:nvPr/>
        </p:nvSpPr>
        <p:spPr>
          <a:xfrm>
            <a:off x="7366592" y="4483642"/>
            <a:ext cx="1534728" cy="1591649"/>
          </a:xfrm>
          <a:prstGeom prst="diamond">
            <a:avLst/>
          </a:prstGeom>
          <a:solidFill>
            <a:schemeClr val="bg1">
              <a:lumMod val="85000"/>
            </a:schemeClr>
          </a:solidFill>
          <a:ln w="25400" cap="flat" cmpd="sng" algn="ctr">
            <a:noFill/>
            <a:prstDash val="solid"/>
          </a:ln>
          <a:effectLst/>
        </p:spPr>
        <p:txBody>
          <a:bodyPr lIns="0" tIns="0" rIns="0" bIns="0" rtlCol="0" anchor="ctr"/>
          <a:lstStyle/>
          <a:p>
            <a:pPr algn="ctr" defTabSz="914400" latinLnBrk="1">
              <a:defRPr/>
            </a:pPr>
            <a:r>
              <a:rPr lang="en-US" altLang="ko-KR" sz="1500" kern="0" dirty="0">
                <a:solidFill>
                  <a:prstClr val="black">
                    <a:lumMod val="75000"/>
                    <a:lumOff val="25000"/>
                  </a:prstClr>
                </a:solidFill>
                <a:latin typeface="Arial"/>
                <a:ea typeface="Arial Unicode MS"/>
              </a:rPr>
              <a:t>Mitigate Risk?</a:t>
            </a:r>
            <a:endParaRPr lang="ko-KR" altLang="en-US" sz="1500" kern="0" dirty="0">
              <a:solidFill>
                <a:prstClr val="black">
                  <a:lumMod val="75000"/>
                  <a:lumOff val="25000"/>
                </a:prstClr>
              </a:solidFill>
              <a:latin typeface="Arial"/>
              <a:ea typeface="Arial Unicode MS"/>
            </a:endParaRPr>
          </a:p>
        </p:txBody>
      </p:sp>
    </p:spTree>
    <p:extLst>
      <p:ext uri="{BB962C8B-B14F-4D97-AF65-F5344CB8AC3E}">
        <p14:creationId xmlns:p14="http://schemas.microsoft.com/office/powerpoint/2010/main" val="10910709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F79646"/>
                </a:solidFill>
              </a:rPr>
              <a:t>Do No Harm </a:t>
            </a:r>
            <a:r>
              <a:rPr lang="mr-IN" sz="4000" b="1" dirty="0">
                <a:solidFill>
                  <a:srgbClr val="F79646"/>
                </a:solidFill>
              </a:rPr>
              <a:t>–</a:t>
            </a:r>
            <a:r>
              <a:rPr lang="en-US" sz="4000" b="1" dirty="0">
                <a:solidFill>
                  <a:srgbClr val="F79646"/>
                </a:solidFill>
              </a:rPr>
              <a:t> 6 Lessons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3" name="Rectangle 2"/>
          <p:cNvSpPr/>
          <p:nvPr/>
        </p:nvSpPr>
        <p:spPr>
          <a:xfrm>
            <a:off x="398080" y="992258"/>
            <a:ext cx="8213497" cy="5124480"/>
          </a:xfrm>
          <a:prstGeom prst="rect">
            <a:avLst/>
          </a:prstGeom>
          <a:solidFill>
            <a:schemeClr val="accent6"/>
          </a:solidFill>
        </p:spPr>
        <p:txBody>
          <a:bodyPr wrap="square">
            <a:spAutoFit/>
          </a:bodyPr>
          <a:lstStyle/>
          <a:p>
            <a:pPr marL="514350" indent="-514350">
              <a:spcAft>
                <a:spcPts val="1500"/>
              </a:spcAft>
              <a:buFontTx/>
              <a:buAutoNum type="arabicPeriod"/>
            </a:pPr>
            <a:r>
              <a:rPr lang="en-US" sz="2800" dirty="0">
                <a:solidFill>
                  <a:prstClr val="white"/>
                </a:solidFill>
              </a:rPr>
              <a:t>Whenever an intervention of any sort enters a context it becomes part of the context.</a:t>
            </a:r>
          </a:p>
          <a:p>
            <a:pPr marL="514350" indent="-514350">
              <a:spcAft>
                <a:spcPts val="1500"/>
              </a:spcAft>
              <a:buFontTx/>
              <a:buAutoNum type="arabicPeriod"/>
            </a:pPr>
            <a:r>
              <a:rPr lang="en-US" sz="2800" dirty="0">
                <a:solidFill>
                  <a:prstClr val="white"/>
                </a:solidFill>
              </a:rPr>
              <a:t>All contexts are characterized by Dividers and Connectors.</a:t>
            </a:r>
          </a:p>
          <a:p>
            <a:pPr marL="514350" indent="-514350">
              <a:spcAft>
                <a:spcPts val="1500"/>
              </a:spcAft>
              <a:buFont typeface="+mj-lt"/>
              <a:buAutoNum type="arabicPeriod"/>
            </a:pPr>
            <a:r>
              <a:rPr lang="en-US" sz="2800" dirty="0">
                <a:solidFill>
                  <a:prstClr val="white"/>
                </a:solidFill>
              </a:rPr>
              <a:t>All interventions interact with both, either making them worse or making them better.</a:t>
            </a:r>
          </a:p>
          <a:p>
            <a:pPr marL="514350" indent="-514350">
              <a:spcAft>
                <a:spcPts val="1500"/>
              </a:spcAft>
              <a:buFont typeface="+mj-lt"/>
              <a:buAutoNum type="arabicPeriod"/>
            </a:pPr>
            <a:r>
              <a:rPr lang="en-US" sz="2800" dirty="0">
                <a:solidFill>
                  <a:prstClr val="white"/>
                </a:solidFill>
              </a:rPr>
              <a:t>Actions and Behaviors have Consequences (ABC).</a:t>
            </a:r>
          </a:p>
          <a:p>
            <a:pPr marL="514350" indent="-514350">
              <a:spcAft>
                <a:spcPts val="1500"/>
              </a:spcAft>
              <a:buFont typeface="+mj-lt"/>
              <a:buAutoNum type="arabicPeriod"/>
            </a:pPr>
            <a:r>
              <a:rPr lang="en-US" sz="2800" dirty="0">
                <a:solidFill>
                  <a:prstClr val="white"/>
                </a:solidFill>
              </a:rPr>
              <a:t>The details of interventions matter.</a:t>
            </a:r>
          </a:p>
          <a:p>
            <a:pPr marL="514350" indent="-514350">
              <a:spcAft>
                <a:spcPts val="1500"/>
              </a:spcAft>
              <a:buFont typeface="+mj-lt"/>
              <a:buAutoNum type="arabicPeriod"/>
            </a:pPr>
            <a:r>
              <a:rPr lang="en-US" sz="2800" dirty="0">
                <a:solidFill>
                  <a:prstClr val="white"/>
                </a:solidFill>
              </a:rPr>
              <a:t>There are always Options.</a:t>
            </a:r>
          </a:p>
        </p:txBody>
      </p:sp>
    </p:spTree>
    <p:extLst>
      <p:ext uri="{BB962C8B-B14F-4D97-AF65-F5344CB8AC3E}">
        <p14:creationId xmlns:p14="http://schemas.microsoft.com/office/powerpoint/2010/main" val="30776207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FFFF00"/>
                </a:solidFill>
              </a:rPr>
              <a:t>EXERCISE </a:t>
            </a:r>
            <a:r>
              <a:rPr lang="mr-IN" sz="4000" b="1" dirty="0">
                <a:solidFill>
                  <a:srgbClr val="FFFF00"/>
                </a:solidFill>
              </a:rPr>
              <a:t>–</a:t>
            </a:r>
            <a:r>
              <a:rPr lang="en-US" sz="4000" b="1" dirty="0">
                <a:solidFill>
                  <a:srgbClr val="FFFF00"/>
                </a:solidFill>
              </a:rPr>
              <a:t> Mitigation Measures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4339650"/>
          </a:xfrm>
          <a:prstGeom prst="rect">
            <a:avLst/>
          </a:prstGeom>
          <a:noFill/>
        </p:spPr>
        <p:txBody>
          <a:bodyPr wrap="square" rtlCol="0">
            <a:spAutoFit/>
          </a:bodyPr>
          <a:lstStyle/>
          <a:p>
            <a:pPr defTabSz="450850">
              <a:spcAft>
                <a:spcPts val="1800"/>
              </a:spcAft>
              <a:buClr>
                <a:srgbClr val="F79646"/>
              </a:buClr>
            </a:pPr>
            <a:r>
              <a:rPr lang="en-GB" sz="2400" b="1" dirty="0">
                <a:solidFill>
                  <a:prstClr val="black"/>
                </a:solidFill>
              </a:rPr>
              <a:t>Recommend mitigation measures for some of the risks that have been listed</a:t>
            </a:r>
            <a:r>
              <a:rPr lang="en-US" sz="2400" b="1" dirty="0">
                <a:solidFill>
                  <a:prstClr val="black"/>
                </a:solidFill>
              </a:rPr>
              <a:t>, </a:t>
            </a:r>
            <a:r>
              <a:rPr lang="en-GB" sz="2400" b="1" dirty="0">
                <a:solidFill>
                  <a:prstClr val="black"/>
                </a:solidFill>
              </a:rPr>
              <a:t>based on the approach or theme you have been assigned</a:t>
            </a:r>
            <a:endParaRPr lang="en-US" sz="2400" b="1" dirty="0">
              <a:solidFill>
                <a:prstClr val="black"/>
              </a:solidFill>
            </a:endParaRPr>
          </a:p>
          <a:p>
            <a:pPr marL="457200" indent="-457200" defTabSz="450850">
              <a:spcAft>
                <a:spcPts val="1800"/>
              </a:spcAft>
              <a:buClr>
                <a:srgbClr val="F79646"/>
              </a:buClr>
              <a:buFont typeface="Wingdings" charset="2"/>
              <a:buChar char=""/>
            </a:pPr>
            <a:r>
              <a:rPr lang="en-GB" sz="2400" b="1" dirty="0">
                <a:solidFill>
                  <a:prstClr val="black"/>
                </a:solidFill>
              </a:rPr>
              <a:t>Use the standards we have been referring to</a:t>
            </a:r>
          </a:p>
          <a:p>
            <a:pPr marL="457200" indent="-457200" defTabSz="450850">
              <a:spcAft>
                <a:spcPts val="1800"/>
              </a:spcAft>
              <a:buClr>
                <a:srgbClr val="F79646"/>
              </a:buClr>
              <a:buFont typeface="Wingdings" charset="2"/>
              <a:buChar char=""/>
            </a:pPr>
            <a:r>
              <a:rPr lang="en-GB" sz="2400" b="1" dirty="0">
                <a:solidFill>
                  <a:prstClr val="black"/>
                </a:solidFill>
              </a:rPr>
              <a:t>Write your mitigation measure on a post-it note and stick it next to the risk identified</a:t>
            </a:r>
            <a:endParaRPr lang="en-US" sz="2400" b="1" dirty="0">
              <a:solidFill>
                <a:prstClr val="black"/>
              </a:solidFill>
            </a:endParaRPr>
          </a:p>
          <a:p>
            <a:pPr marL="457200" indent="-457200" defTabSz="450850">
              <a:spcAft>
                <a:spcPts val="1800"/>
              </a:spcAft>
              <a:buClr>
                <a:srgbClr val="F79646"/>
              </a:buClr>
              <a:buFont typeface="Wingdings" charset="2"/>
              <a:buChar char=""/>
            </a:pPr>
            <a:r>
              <a:rPr lang="en-GB" sz="2400" b="1" dirty="0">
                <a:solidFill>
                  <a:prstClr val="black"/>
                </a:solidFill>
              </a:rPr>
              <a:t>Move between the flipcharts, ensuring you visit all three</a:t>
            </a:r>
            <a:endParaRPr lang="en-US" sz="2400" b="1" dirty="0">
              <a:solidFill>
                <a:prstClr val="black"/>
              </a:solidFill>
            </a:endParaRPr>
          </a:p>
          <a:p>
            <a:pPr marL="457200" indent="-457200" defTabSz="450850">
              <a:spcAft>
                <a:spcPts val="1800"/>
              </a:spcAft>
              <a:buClr>
                <a:srgbClr val="F79646"/>
              </a:buClr>
              <a:buFont typeface="Wingdings" charset="2"/>
              <a:buChar char=""/>
            </a:pPr>
            <a:r>
              <a:rPr lang="en-GB" sz="2400" b="1" dirty="0">
                <a:solidFill>
                  <a:prstClr val="black"/>
                </a:solidFill>
              </a:rPr>
              <a:t>Try to read the other mitigation measures that have been suggested, and consider how your suggestions relate</a:t>
            </a:r>
            <a:endParaRPr lang="en-US" sz="2400" b="1" dirty="0">
              <a:solidFill>
                <a:prstClr val="black"/>
              </a:solidFill>
            </a:endParaRPr>
          </a:p>
        </p:txBody>
      </p:sp>
    </p:spTree>
    <p:extLst>
      <p:ext uri="{BB962C8B-B14F-4D97-AF65-F5344CB8AC3E}">
        <p14:creationId xmlns:p14="http://schemas.microsoft.com/office/powerpoint/2010/main" val="337542433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FFFF00"/>
                </a:solidFill>
              </a:rPr>
              <a:t>Capacity Strengthening</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51520" y="2382494"/>
            <a:ext cx="3096344" cy="2197851"/>
          </a:xfrm>
          <a:prstGeom prst="rect">
            <a:avLst/>
          </a:prstGeom>
        </p:spPr>
      </p:pic>
      <p:sp>
        <p:nvSpPr>
          <p:cNvPr id="15" name="Rectangle 14"/>
          <p:cNvSpPr/>
          <p:nvPr/>
        </p:nvSpPr>
        <p:spPr>
          <a:xfrm>
            <a:off x="3563888" y="1415960"/>
            <a:ext cx="2016224" cy="523220"/>
          </a:xfrm>
          <a:prstGeom prst="rect">
            <a:avLst/>
          </a:prstGeom>
        </p:spPr>
        <p:txBody>
          <a:bodyPr wrap="square">
            <a:spAutoFit/>
          </a:bodyPr>
          <a:lstStyle/>
          <a:p>
            <a:pPr algn="ctr"/>
            <a:r>
              <a:rPr lang="en-GB" sz="2800" b="1" dirty="0">
                <a:solidFill>
                  <a:prstClr val="black"/>
                </a:solidFill>
              </a:rPr>
              <a:t>Needs</a:t>
            </a:r>
          </a:p>
        </p:txBody>
      </p:sp>
      <p:sp>
        <p:nvSpPr>
          <p:cNvPr id="16" name="Rectangle 15"/>
          <p:cNvSpPr/>
          <p:nvPr/>
        </p:nvSpPr>
        <p:spPr>
          <a:xfrm>
            <a:off x="5724128" y="1415960"/>
            <a:ext cx="3312368" cy="4339650"/>
          </a:xfrm>
          <a:prstGeom prst="rect">
            <a:avLst/>
          </a:prstGeom>
        </p:spPr>
        <p:txBody>
          <a:bodyPr wrap="square">
            <a:spAutoFit/>
          </a:bodyPr>
          <a:lstStyle/>
          <a:p>
            <a:pPr algn="ctr"/>
            <a:r>
              <a:rPr lang="en-GB" sz="2800" b="1" dirty="0">
                <a:solidFill>
                  <a:prstClr val="black"/>
                </a:solidFill>
              </a:rPr>
              <a:t>Options</a:t>
            </a:r>
          </a:p>
          <a:p>
            <a:pPr algn="ctr"/>
            <a:endParaRPr lang="en-GB" sz="2800" b="1" dirty="0">
              <a:solidFill>
                <a:prstClr val="black"/>
              </a:solidFill>
            </a:endParaRPr>
          </a:p>
          <a:p>
            <a:pPr algn="ctr"/>
            <a:r>
              <a:rPr lang="en-GB" sz="2000" dirty="0">
                <a:solidFill>
                  <a:prstClr val="black"/>
                </a:solidFill>
              </a:rPr>
              <a:t>training, on-line</a:t>
            </a:r>
          </a:p>
          <a:p>
            <a:pPr algn="ctr"/>
            <a:r>
              <a:rPr lang="en-GB" sz="2000" dirty="0">
                <a:solidFill>
                  <a:prstClr val="black"/>
                </a:solidFill>
              </a:rPr>
              <a:t>peers, colleagues, </a:t>
            </a:r>
          </a:p>
          <a:p>
            <a:pPr algn="ctr"/>
            <a:r>
              <a:rPr lang="en-GB" sz="2000" dirty="0">
                <a:solidFill>
                  <a:prstClr val="black"/>
                </a:solidFill>
              </a:rPr>
              <a:t>coaching, mentoring,</a:t>
            </a:r>
          </a:p>
          <a:p>
            <a:pPr algn="ctr"/>
            <a:r>
              <a:rPr lang="en-GB" sz="2000" dirty="0">
                <a:solidFill>
                  <a:prstClr val="black"/>
                </a:solidFill>
              </a:rPr>
              <a:t>reading, listening, watching</a:t>
            </a:r>
          </a:p>
          <a:p>
            <a:pPr algn="ctr"/>
            <a:r>
              <a:rPr lang="en-GB" sz="2000" dirty="0">
                <a:solidFill>
                  <a:prstClr val="black"/>
                </a:solidFill>
              </a:rPr>
              <a:t>self-study, shadowing, </a:t>
            </a:r>
          </a:p>
          <a:p>
            <a:pPr algn="ctr"/>
            <a:r>
              <a:rPr lang="en-GB" sz="2000" b="1" dirty="0">
                <a:solidFill>
                  <a:srgbClr val="F79646"/>
                </a:solidFill>
              </a:rPr>
              <a:t>and/or</a:t>
            </a:r>
          </a:p>
          <a:p>
            <a:pPr algn="ctr"/>
            <a:r>
              <a:rPr lang="en-GB" sz="2000" dirty="0">
                <a:solidFill>
                  <a:prstClr val="black"/>
                </a:solidFill>
              </a:rPr>
              <a:t>Good plans</a:t>
            </a:r>
          </a:p>
          <a:p>
            <a:pPr algn="ctr"/>
            <a:r>
              <a:rPr lang="en-GB" sz="2000" dirty="0">
                <a:solidFill>
                  <a:prstClr val="black"/>
                </a:solidFill>
              </a:rPr>
              <a:t>Sufficient Resources</a:t>
            </a:r>
          </a:p>
          <a:p>
            <a:pPr algn="ctr"/>
            <a:r>
              <a:rPr lang="en-GB" sz="2000" dirty="0">
                <a:solidFill>
                  <a:prstClr val="black"/>
                </a:solidFill>
              </a:rPr>
              <a:t>Clear objectives</a:t>
            </a:r>
          </a:p>
          <a:p>
            <a:pPr algn="ctr"/>
            <a:r>
              <a:rPr lang="en-GB" sz="2000" dirty="0">
                <a:solidFill>
                  <a:prstClr val="black"/>
                </a:solidFill>
              </a:rPr>
              <a:t>Good line management</a:t>
            </a:r>
          </a:p>
          <a:p>
            <a:pPr algn="ctr"/>
            <a:r>
              <a:rPr lang="en-GB" sz="2000" dirty="0">
                <a:solidFill>
                  <a:prstClr val="black"/>
                </a:solidFill>
              </a:rPr>
              <a:t>Monitoring</a:t>
            </a:r>
          </a:p>
        </p:txBody>
      </p:sp>
      <p:sp>
        <p:nvSpPr>
          <p:cNvPr id="17" name="Rectangle 16"/>
          <p:cNvSpPr/>
          <p:nvPr/>
        </p:nvSpPr>
        <p:spPr>
          <a:xfrm>
            <a:off x="3563888" y="2022454"/>
            <a:ext cx="2016224" cy="2646878"/>
          </a:xfrm>
          <a:prstGeom prst="rect">
            <a:avLst/>
          </a:prstGeom>
        </p:spPr>
        <p:txBody>
          <a:bodyPr wrap="square">
            <a:spAutoFit/>
          </a:bodyPr>
          <a:lstStyle/>
          <a:p>
            <a:pPr algn="ctr"/>
            <a:r>
              <a:rPr lang="en-GB" sz="16600" b="1" cap="all" dirty="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a:t>
            </a:r>
          </a:p>
        </p:txBody>
      </p:sp>
    </p:spTree>
    <p:extLst>
      <p:ext uri="{BB962C8B-B14F-4D97-AF65-F5344CB8AC3E}">
        <p14:creationId xmlns:p14="http://schemas.microsoft.com/office/powerpoint/2010/main" val="38496196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9BBB59"/>
                </a:solidFill>
              </a:rPr>
              <a:t>CBCM </a:t>
            </a:r>
            <a:r>
              <a:rPr lang="mr-IN" sz="4000" b="1" dirty="0">
                <a:solidFill>
                  <a:srgbClr val="9BBB59"/>
                </a:solidFill>
              </a:rPr>
              <a:t>–</a:t>
            </a:r>
            <a:r>
              <a:rPr lang="en-US" sz="4000" b="1" dirty="0">
                <a:solidFill>
                  <a:srgbClr val="9BBB59"/>
                </a:solidFill>
              </a:rPr>
              <a:t> Intake and Review Procedures</a:t>
            </a:r>
          </a:p>
        </p:txBody>
      </p:sp>
      <p:sp>
        <p:nvSpPr>
          <p:cNvPr id="12" name="Rectangle 11"/>
          <p:cNvSpPr/>
          <p:nvPr/>
        </p:nvSpPr>
        <p:spPr>
          <a:xfrm>
            <a:off x="951842" y="1071202"/>
            <a:ext cx="2559908" cy="1631216"/>
          </a:xfrm>
          <a:prstGeom prst="rect">
            <a:avLst/>
          </a:prstGeom>
          <a:solidFill>
            <a:schemeClr val="accent4"/>
          </a:solidFill>
        </p:spPr>
        <p:txBody>
          <a:bodyPr wrap="square">
            <a:spAutoFit/>
          </a:bodyPr>
          <a:lstStyle/>
          <a:p>
            <a:pPr algn="ctr"/>
            <a:r>
              <a:rPr lang="en-US" sz="2000" dirty="0">
                <a:solidFill>
                  <a:schemeClr val="bg1"/>
                </a:solidFill>
              </a:rPr>
              <a:t>Determining the </a:t>
            </a:r>
            <a:r>
              <a:rPr lang="en-US" sz="2000" b="1" dirty="0">
                <a:solidFill>
                  <a:schemeClr val="bg1"/>
                </a:solidFill>
              </a:rPr>
              <a:t>immediate protection and assistance needs</a:t>
            </a:r>
            <a:r>
              <a:rPr lang="en-US" sz="2000" dirty="0">
                <a:solidFill>
                  <a:schemeClr val="bg1"/>
                </a:solidFill>
              </a:rPr>
              <a:t> of the victim/ complainant</a:t>
            </a:r>
          </a:p>
        </p:txBody>
      </p:sp>
      <p:sp>
        <p:nvSpPr>
          <p:cNvPr id="14" name="Rectangle 13"/>
          <p:cNvSpPr/>
          <p:nvPr/>
        </p:nvSpPr>
        <p:spPr>
          <a:xfrm>
            <a:off x="951842" y="3138856"/>
            <a:ext cx="2559908" cy="1015663"/>
          </a:xfrm>
          <a:prstGeom prst="rect">
            <a:avLst/>
          </a:prstGeom>
          <a:solidFill>
            <a:schemeClr val="accent4"/>
          </a:solidFill>
        </p:spPr>
        <p:txBody>
          <a:bodyPr wrap="square">
            <a:spAutoFit/>
          </a:bodyPr>
          <a:lstStyle/>
          <a:p>
            <a:pPr lvl="0" algn="ctr"/>
            <a:r>
              <a:rPr lang="en-US" sz="2000" dirty="0">
                <a:solidFill>
                  <a:schemeClr val="bg1"/>
                </a:solidFill>
              </a:rPr>
              <a:t>Establishing the </a:t>
            </a:r>
            <a:r>
              <a:rPr lang="en-US" sz="2000" b="1" dirty="0">
                <a:solidFill>
                  <a:schemeClr val="bg1"/>
                </a:solidFill>
              </a:rPr>
              <a:t>nature of the complaint</a:t>
            </a:r>
          </a:p>
        </p:txBody>
      </p:sp>
      <p:sp>
        <p:nvSpPr>
          <p:cNvPr id="15" name="Rectangle 14"/>
          <p:cNvSpPr/>
          <p:nvPr/>
        </p:nvSpPr>
        <p:spPr>
          <a:xfrm>
            <a:off x="951842" y="4611077"/>
            <a:ext cx="2559908" cy="1015663"/>
          </a:xfrm>
          <a:prstGeom prst="rect">
            <a:avLst/>
          </a:prstGeom>
          <a:solidFill>
            <a:schemeClr val="accent4"/>
          </a:solidFill>
        </p:spPr>
        <p:txBody>
          <a:bodyPr wrap="square">
            <a:spAutoFit/>
          </a:bodyPr>
          <a:lstStyle/>
          <a:p>
            <a:pPr lvl="0" algn="ctr"/>
            <a:r>
              <a:rPr lang="en-US" sz="2000" dirty="0">
                <a:solidFill>
                  <a:schemeClr val="bg1"/>
                </a:solidFill>
              </a:rPr>
              <a:t>Identifying to </a:t>
            </a:r>
            <a:r>
              <a:rPr lang="en-US" sz="2000" b="1" dirty="0">
                <a:solidFill>
                  <a:schemeClr val="bg1"/>
                </a:solidFill>
              </a:rPr>
              <a:t>which agency to refer </a:t>
            </a:r>
            <a:r>
              <a:rPr lang="en-US" sz="2000" dirty="0">
                <a:solidFill>
                  <a:schemeClr val="bg1"/>
                </a:solidFill>
              </a:rPr>
              <a:t>the allegation</a:t>
            </a:r>
          </a:p>
        </p:txBody>
      </p:sp>
      <p:sp>
        <p:nvSpPr>
          <p:cNvPr id="16" name="Rectangle 15"/>
          <p:cNvSpPr/>
          <p:nvPr/>
        </p:nvSpPr>
        <p:spPr>
          <a:xfrm>
            <a:off x="5603892" y="1071202"/>
            <a:ext cx="2559908" cy="707886"/>
          </a:xfrm>
          <a:prstGeom prst="rect">
            <a:avLst/>
          </a:prstGeom>
          <a:solidFill>
            <a:schemeClr val="accent4"/>
          </a:solidFill>
        </p:spPr>
        <p:txBody>
          <a:bodyPr wrap="square">
            <a:spAutoFit/>
          </a:bodyPr>
          <a:lstStyle/>
          <a:p>
            <a:pPr lvl="0" algn="ctr"/>
            <a:r>
              <a:rPr lang="en-US" sz="2000" b="1" dirty="0">
                <a:solidFill>
                  <a:schemeClr val="bg1"/>
                </a:solidFill>
              </a:rPr>
              <a:t>Referring</a:t>
            </a:r>
            <a:r>
              <a:rPr lang="en-US" sz="2000" dirty="0">
                <a:solidFill>
                  <a:schemeClr val="bg1"/>
                </a:solidFill>
              </a:rPr>
              <a:t> the allegation</a:t>
            </a:r>
          </a:p>
        </p:txBody>
      </p:sp>
      <p:sp>
        <p:nvSpPr>
          <p:cNvPr id="17" name="Rectangle 16"/>
          <p:cNvSpPr/>
          <p:nvPr/>
        </p:nvSpPr>
        <p:spPr>
          <a:xfrm>
            <a:off x="5607924" y="3969832"/>
            <a:ext cx="2559909" cy="1631216"/>
          </a:xfrm>
          <a:prstGeom prst="rect">
            <a:avLst/>
          </a:prstGeom>
          <a:solidFill>
            <a:schemeClr val="accent4"/>
          </a:solidFill>
        </p:spPr>
        <p:txBody>
          <a:bodyPr wrap="square">
            <a:spAutoFit/>
          </a:bodyPr>
          <a:lstStyle/>
          <a:p>
            <a:pPr lvl="0" algn="ctr"/>
            <a:r>
              <a:rPr lang="en-US" sz="2000" b="1" dirty="0">
                <a:solidFill>
                  <a:schemeClr val="bg1"/>
                </a:solidFill>
              </a:rPr>
              <a:t>Notifying the complainant </a:t>
            </a:r>
            <a:r>
              <a:rPr lang="en-US" sz="2000" dirty="0">
                <a:solidFill>
                  <a:schemeClr val="bg1"/>
                </a:solidFill>
              </a:rPr>
              <a:t>that his/her complaint was received (if not taken</a:t>
            </a:r>
          </a:p>
          <a:p>
            <a:pPr lvl="0" algn="ctr"/>
            <a:r>
              <a:rPr lang="en-US" sz="2000" dirty="0">
                <a:solidFill>
                  <a:schemeClr val="bg1"/>
                </a:solidFill>
              </a:rPr>
              <a:t>in-person)</a:t>
            </a:r>
          </a:p>
        </p:txBody>
      </p:sp>
      <p:sp>
        <p:nvSpPr>
          <p:cNvPr id="18" name="Rectangle 17"/>
          <p:cNvSpPr/>
          <p:nvPr/>
        </p:nvSpPr>
        <p:spPr>
          <a:xfrm>
            <a:off x="5603892" y="2191644"/>
            <a:ext cx="2559908" cy="1323439"/>
          </a:xfrm>
          <a:prstGeom prst="rect">
            <a:avLst/>
          </a:prstGeom>
          <a:solidFill>
            <a:schemeClr val="accent4"/>
          </a:solidFill>
        </p:spPr>
        <p:txBody>
          <a:bodyPr wrap="square">
            <a:spAutoFit/>
          </a:bodyPr>
          <a:lstStyle/>
          <a:p>
            <a:pPr lvl="0" algn="ctr"/>
            <a:r>
              <a:rPr lang="en-US" sz="2000" dirty="0">
                <a:solidFill>
                  <a:schemeClr val="bg1"/>
                </a:solidFill>
              </a:rPr>
              <a:t>Referring the survivor to access </a:t>
            </a:r>
            <a:r>
              <a:rPr lang="en-US" sz="2000" b="1" dirty="0">
                <a:solidFill>
                  <a:schemeClr val="bg1"/>
                </a:solidFill>
              </a:rPr>
              <a:t>appropriate victim protection services</a:t>
            </a:r>
          </a:p>
        </p:txBody>
      </p:sp>
      <p:cxnSp>
        <p:nvCxnSpPr>
          <p:cNvPr id="20" name="Straight Arrow Connector 19"/>
          <p:cNvCxnSpPr>
            <a:stCxn id="12" idx="2"/>
            <a:endCxn id="14" idx="0"/>
          </p:cNvCxnSpPr>
          <p:nvPr/>
        </p:nvCxnSpPr>
        <p:spPr>
          <a:xfrm>
            <a:off x="2231796" y="2702418"/>
            <a:ext cx="0" cy="436438"/>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14" idx="2"/>
            <a:endCxn id="15" idx="0"/>
          </p:cNvCxnSpPr>
          <p:nvPr/>
        </p:nvCxnSpPr>
        <p:spPr>
          <a:xfrm>
            <a:off x="2231796" y="4154519"/>
            <a:ext cx="0" cy="456558"/>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6" idx="2"/>
            <a:endCxn id="18" idx="0"/>
          </p:cNvCxnSpPr>
          <p:nvPr/>
        </p:nvCxnSpPr>
        <p:spPr>
          <a:xfrm>
            <a:off x="6883846" y="1779088"/>
            <a:ext cx="0" cy="412556"/>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18" idx="2"/>
            <a:endCxn id="17" idx="0"/>
          </p:cNvCxnSpPr>
          <p:nvPr/>
        </p:nvCxnSpPr>
        <p:spPr>
          <a:xfrm>
            <a:off x="6883846" y="3515083"/>
            <a:ext cx="4033" cy="454749"/>
          </a:xfrm>
          <a:prstGeom prst="straightConnector1">
            <a:avLst/>
          </a:prstGeom>
          <a:ln w="38100" cmpd="sng">
            <a:tailEnd type="arrow"/>
          </a:ln>
        </p:spPr>
        <p:style>
          <a:lnRef idx="2">
            <a:schemeClr val="accent1"/>
          </a:lnRef>
          <a:fillRef idx="0">
            <a:schemeClr val="accent1"/>
          </a:fillRef>
          <a:effectRef idx="1">
            <a:schemeClr val="accent1"/>
          </a:effectRef>
          <a:fontRef idx="minor">
            <a:schemeClr val="tx1"/>
          </a:fontRef>
        </p:style>
      </p:cxnSp>
      <p:cxnSp>
        <p:nvCxnSpPr>
          <p:cNvPr id="31" name="Elbow Connector 30"/>
          <p:cNvCxnSpPr>
            <a:stCxn id="15" idx="3"/>
            <a:endCxn id="16" idx="1"/>
          </p:cNvCxnSpPr>
          <p:nvPr/>
        </p:nvCxnSpPr>
        <p:spPr>
          <a:xfrm flipV="1">
            <a:off x="3511750" y="1425145"/>
            <a:ext cx="2092142" cy="3693764"/>
          </a:xfrm>
          <a:prstGeom prst="bentConnector3">
            <a:avLst/>
          </a:prstGeom>
          <a:ln w="28575" cmpd="sng">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290915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9BBB59"/>
                </a:solidFill>
              </a:rPr>
              <a:t>CBCM </a:t>
            </a:r>
            <a:r>
              <a:rPr lang="mr-IN" sz="4000" b="1" dirty="0">
                <a:solidFill>
                  <a:srgbClr val="9BBB59"/>
                </a:solidFill>
              </a:rPr>
              <a:t>–</a:t>
            </a:r>
            <a:r>
              <a:rPr lang="en-US" sz="4000" b="1" dirty="0">
                <a:solidFill>
                  <a:srgbClr val="9BBB59"/>
                </a:solidFill>
              </a:rPr>
              <a:t> Intake and Review Principles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611502" y="1041112"/>
            <a:ext cx="3007685" cy="584776"/>
          </a:xfrm>
          <a:prstGeom prst="rect">
            <a:avLst/>
          </a:prstGeom>
          <a:solidFill>
            <a:srgbClr val="B79E42"/>
          </a:solidFill>
        </p:spPr>
        <p:txBody>
          <a:bodyPr wrap="square" rtlCol="0">
            <a:spAutoFit/>
          </a:bodyPr>
          <a:lstStyle/>
          <a:p>
            <a:pPr lvl="0" algn="ctr" defTabSz="450850">
              <a:spcAft>
                <a:spcPts val="1800"/>
              </a:spcAft>
              <a:buClr>
                <a:schemeClr val="accent3"/>
              </a:buClr>
            </a:pPr>
            <a:r>
              <a:rPr lang="en-GB" sz="3200">
                <a:solidFill>
                  <a:schemeClr val="bg1"/>
                </a:solidFill>
              </a:rPr>
              <a:t>Confidentiality</a:t>
            </a:r>
          </a:p>
        </p:txBody>
      </p:sp>
      <p:sp>
        <p:nvSpPr>
          <p:cNvPr id="3" name="Rectangle 2"/>
          <p:cNvSpPr/>
          <p:nvPr/>
        </p:nvSpPr>
        <p:spPr>
          <a:xfrm>
            <a:off x="611502" y="1715056"/>
            <a:ext cx="4298155" cy="4031873"/>
          </a:xfrm>
          <a:prstGeom prst="rect">
            <a:avLst/>
          </a:prstGeom>
        </p:spPr>
        <p:txBody>
          <a:bodyPr wrap="square">
            <a:spAutoFit/>
          </a:bodyPr>
          <a:lstStyle/>
          <a:p>
            <a:pPr>
              <a:spcAft>
                <a:spcPts val="1200"/>
              </a:spcAft>
            </a:pPr>
            <a:r>
              <a:rPr lang="en-US" sz="2400" dirty="0"/>
              <a:t>Complainants and Subjects have right to confidentiality </a:t>
            </a:r>
          </a:p>
          <a:p>
            <a:pPr>
              <a:spcAft>
                <a:spcPts val="1200"/>
              </a:spcAft>
            </a:pPr>
            <a:r>
              <a:rPr lang="en-US" sz="2400" dirty="0"/>
              <a:t>Confidentiality arrangements where necessary</a:t>
            </a:r>
          </a:p>
          <a:p>
            <a:pPr>
              <a:spcAft>
                <a:spcPts val="1200"/>
              </a:spcAft>
            </a:pPr>
            <a:r>
              <a:rPr lang="en-US" sz="2400" dirty="0"/>
              <a:t>Records stored securely</a:t>
            </a:r>
          </a:p>
          <a:p>
            <a:pPr>
              <a:spcAft>
                <a:spcPts val="1200"/>
              </a:spcAft>
            </a:pPr>
            <a:r>
              <a:rPr lang="en-US" sz="2400" dirty="0"/>
              <a:t>Information kept for tracking is </a:t>
            </a:r>
            <a:r>
              <a:rPr lang="en-US" sz="2400" dirty="0" err="1"/>
              <a:t>anonymized</a:t>
            </a:r>
            <a:r>
              <a:rPr lang="en-US" sz="2400" dirty="0"/>
              <a:t> </a:t>
            </a:r>
          </a:p>
          <a:p>
            <a:pPr>
              <a:spcAft>
                <a:spcPts val="1200"/>
              </a:spcAft>
            </a:pPr>
            <a:r>
              <a:rPr lang="en-US" sz="2400" dirty="0"/>
              <a:t>Confidentiality is especially important in SEA complaints</a:t>
            </a: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16249" y="1905000"/>
            <a:ext cx="3810000" cy="3035300"/>
          </a:xfrm>
          <a:prstGeom prst="rect">
            <a:avLst/>
          </a:prstGeom>
        </p:spPr>
      </p:pic>
    </p:spTree>
    <p:extLst>
      <p:ext uri="{BB962C8B-B14F-4D97-AF65-F5344CB8AC3E}">
        <p14:creationId xmlns:p14="http://schemas.microsoft.com/office/powerpoint/2010/main" val="2931931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7" y="211522"/>
            <a:ext cx="8843915" cy="2123658"/>
          </a:xfrm>
          <a:prstGeom prst="rect">
            <a:avLst/>
          </a:prstGeom>
          <a:solidFill>
            <a:schemeClr val="accent1"/>
          </a:solidFill>
        </p:spPr>
        <p:txBody>
          <a:bodyPr wrap="square" rtlCol="0">
            <a:spAutoFit/>
          </a:bodyPr>
          <a:lstStyle/>
          <a:p>
            <a:pPr algn="ctr"/>
            <a:r>
              <a:rPr lang="en-US" sz="6600" b="1" dirty="0">
                <a:solidFill>
                  <a:schemeClr val="bg1"/>
                </a:solidFill>
                <a:latin typeface="+mj-lt"/>
              </a:rPr>
              <a:t>Module 1: Q&amp;A </a:t>
            </a:r>
          </a:p>
          <a:p>
            <a:pPr algn="ctr"/>
            <a:r>
              <a:rPr lang="en-US" sz="6600" b="1" dirty="0">
                <a:solidFill>
                  <a:schemeClr val="bg1"/>
                </a:solidFill>
                <a:latin typeface="+mj-lt"/>
              </a:rPr>
              <a:t>Introduction</a:t>
            </a:r>
          </a:p>
        </p:txBody>
      </p:sp>
      <p:pic>
        <p:nvPicPr>
          <p:cNvPr id="3" name="Image 2" descr="Image result for core humanitarian standards"/>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0413" y="2426339"/>
            <a:ext cx="1695450" cy="1695450"/>
          </a:xfrm>
          <a:prstGeom prst="rect">
            <a:avLst/>
          </a:prstGeom>
          <a:noFill/>
          <a:ln>
            <a:noFill/>
          </a:ln>
        </p:spPr>
      </p:pic>
      <p:pic>
        <p:nvPicPr>
          <p:cNvPr id="4" name="Image 3" descr="Image result for humanitarian standards partnership"/>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9686" y="2752793"/>
            <a:ext cx="1924685" cy="1545590"/>
          </a:xfrm>
          <a:prstGeom prst="rect">
            <a:avLst/>
          </a:prstGeom>
          <a:noFill/>
          <a:ln>
            <a:noFill/>
          </a:ln>
        </p:spPr>
      </p:pic>
      <p:pic>
        <p:nvPicPr>
          <p:cNvPr id="5" name="Image 4" descr="Related image"/>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61162" y="2965116"/>
            <a:ext cx="1548130" cy="1548130"/>
          </a:xfrm>
          <a:prstGeom prst="rect">
            <a:avLst/>
          </a:prstGeom>
          <a:noFill/>
          <a:ln>
            <a:noFill/>
          </a:ln>
        </p:spPr>
      </p:pic>
      <p:pic>
        <p:nvPicPr>
          <p:cNvPr id="6" name="Image 5"/>
          <p:cNvPicPr/>
          <p:nvPr/>
        </p:nvPicPr>
        <p:blipFill>
          <a:blip r:embed="rId5">
            <a:extLst>
              <a:ext uri="{28A0092B-C50C-407E-A947-70E740481C1C}">
                <a14:useLocalDpi xmlns:a14="http://schemas.microsoft.com/office/drawing/2010/main" val="0"/>
              </a:ext>
            </a:extLst>
          </a:blip>
          <a:srcRect/>
          <a:stretch>
            <a:fillRect/>
          </a:stretch>
        </p:blipFill>
        <p:spPr bwMode="auto">
          <a:xfrm>
            <a:off x="6595636" y="2675590"/>
            <a:ext cx="1386205" cy="443230"/>
          </a:xfrm>
          <a:prstGeom prst="rect">
            <a:avLst/>
          </a:prstGeom>
          <a:noFill/>
        </p:spPr>
      </p:pic>
      <p:pic>
        <p:nvPicPr>
          <p:cNvPr id="7" name="Image 6"/>
          <p:cNvPicPr/>
          <p:nvPr/>
        </p:nvPicPr>
        <p:blipFill>
          <a:blip r:embed="rId6">
            <a:extLst>
              <a:ext uri="{28A0092B-C50C-407E-A947-70E740481C1C}">
                <a14:useLocalDpi xmlns:a14="http://schemas.microsoft.com/office/drawing/2010/main" val="0"/>
              </a:ext>
            </a:extLst>
          </a:blip>
          <a:srcRect/>
          <a:stretch>
            <a:fillRect/>
          </a:stretch>
        </p:blipFill>
        <p:spPr bwMode="auto">
          <a:xfrm>
            <a:off x="7859531" y="3253312"/>
            <a:ext cx="982980" cy="972820"/>
          </a:xfrm>
          <a:prstGeom prst="rect">
            <a:avLst/>
          </a:prstGeom>
          <a:noFill/>
        </p:spPr>
      </p:pic>
      <p:pic>
        <p:nvPicPr>
          <p:cNvPr id="8" name="Image 7" descr="Image result for CHS ALLIANCE"/>
          <p:cNvPicPr/>
          <p:nvPr/>
        </p:nvPicPr>
        <p:blipFill rotWithShape="1">
          <a:blip r:embed="rId7" cstate="print">
            <a:extLst>
              <a:ext uri="{28A0092B-C50C-407E-A947-70E740481C1C}">
                <a14:useLocalDpi xmlns:a14="http://schemas.microsoft.com/office/drawing/2010/main" val="0"/>
              </a:ext>
            </a:extLst>
          </a:blip>
          <a:srcRect/>
          <a:stretch/>
        </p:blipFill>
        <p:spPr bwMode="auto">
          <a:xfrm>
            <a:off x="3854371" y="2757218"/>
            <a:ext cx="1727835" cy="848995"/>
          </a:xfrm>
          <a:prstGeom prst="rect">
            <a:avLst/>
          </a:prstGeom>
          <a:noFill/>
          <a:ln>
            <a:noFill/>
          </a:ln>
          <a:extLst>
            <a:ext uri="{53640926-AAD7-44D8-BBD7-CCE9431645EC}">
              <a14:shadowObscured xmlns:a14="http://schemas.microsoft.com/office/drawing/2010/main"/>
            </a:ext>
          </a:extLst>
        </p:spPr>
      </p:pic>
      <p:pic>
        <p:nvPicPr>
          <p:cNvPr id="9" name="Image 8" descr="Related image"/>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97999" y="2494841"/>
            <a:ext cx="988060" cy="263525"/>
          </a:xfrm>
          <a:prstGeom prst="rect">
            <a:avLst/>
          </a:prstGeom>
          <a:noFill/>
          <a:ln>
            <a:noFill/>
          </a:ln>
        </p:spPr>
      </p:pic>
      <p:pic>
        <p:nvPicPr>
          <p:cNvPr id="11266" name="Picture 2" descr="C:\Guardado\ADDIS CWS Q&amp;AAP BKK 2019\aaa-BOOKLET\Images PCM\handbooks-series-2019.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963" y="4256281"/>
            <a:ext cx="9004073" cy="1818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9870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9BBB59"/>
                </a:solidFill>
              </a:rPr>
              <a:t>CBCM </a:t>
            </a:r>
            <a:r>
              <a:rPr lang="mr-IN" sz="4000" b="1" dirty="0">
                <a:solidFill>
                  <a:srgbClr val="9BBB59"/>
                </a:solidFill>
              </a:rPr>
              <a:t>–</a:t>
            </a:r>
            <a:r>
              <a:rPr lang="en-US" sz="4000" b="1" dirty="0">
                <a:solidFill>
                  <a:srgbClr val="9BBB59"/>
                </a:solidFill>
              </a:rPr>
              <a:t> Intake and Review Principles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611502" y="1041112"/>
            <a:ext cx="3007685" cy="584776"/>
          </a:xfrm>
          <a:prstGeom prst="rect">
            <a:avLst/>
          </a:prstGeom>
          <a:solidFill>
            <a:schemeClr val="accent1">
              <a:lumMod val="75000"/>
            </a:schemeClr>
          </a:solidFill>
        </p:spPr>
        <p:txBody>
          <a:bodyPr wrap="square" rtlCol="0">
            <a:spAutoFit/>
          </a:bodyPr>
          <a:lstStyle/>
          <a:p>
            <a:pPr lvl="0" algn="ctr" defTabSz="450850">
              <a:spcAft>
                <a:spcPts val="1800"/>
              </a:spcAft>
              <a:buClr>
                <a:schemeClr val="accent3"/>
              </a:buClr>
            </a:pPr>
            <a:r>
              <a:rPr lang="en-GB" sz="3200" dirty="0">
                <a:solidFill>
                  <a:schemeClr val="bg1"/>
                </a:solidFill>
              </a:rPr>
              <a:t>Safety</a:t>
            </a:r>
          </a:p>
        </p:txBody>
      </p:sp>
      <p:sp>
        <p:nvSpPr>
          <p:cNvPr id="14" name="Rectangle 13"/>
          <p:cNvSpPr/>
          <p:nvPr/>
        </p:nvSpPr>
        <p:spPr>
          <a:xfrm>
            <a:off x="611503" y="1905000"/>
            <a:ext cx="4146506" cy="3508653"/>
          </a:xfrm>
          <a:prstGeom prst="rect">
            <a:avLst/>
          </a:prstGeom>
        </p:spPr>
        <p:txBody>
          <a:bodyPr wrap="square">
            <a:spAutoFit/>
          </a:bodyPr>
          <a:lstStyle/>
          <a:p>
            <a:pPr>
              <a:spcAft>
                <a:spcPts val="1800"/>
              </a:spcAft>
            </a:pPr>
            <a:r>
              <a:rPr lang="en-US" sz="2400" dirty="0"/>
              <a:t>Safety of the survivor should be a primary consideration at all times during reporting, investigation, and thereafter.</a:t>
            </a:r>
          </a:p>
          <a:p>
            <a:pPr>
              <a:spcAft>
                <a:spcPts val="1800"/>
              </a:spcAft>
            </a:pPr>
            <a:r>
              <a:rPr lang="en-US" sz="2400" dirty="0"/>
              <a:t>Conduct a risk assessment for each survivor</a:t>
            </a:r>
          </a:p>
          <a:p>
            <a:pPr>
              <a:spcAft>
                <a:spcPts val="1800"/>
              </a:spcAft>
            </a:pPr>
            <a:r>
              <a:rPr lang="en-US" sz="2400" dirty="0"/>
              <a:t>Develop a security/protection plan if necessary</a:t>
            </a:r>
          </a:p>
        </p:txBody>
      </p:sp>
      <p:pic>
        <p:nvPicPr>
          <p:cNvPr id="15" name="Picture 14"/>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5445390" y="1702832"/>
            <a:ext cx="3056594" cy="3056594"/>
          </a:xfrm>
          <a:prstGeom prst="rect">
            <a:avLst/>
          </a:prstGeom>
        </p:spPr>
      </p:pic>
    </p:spTree>
    <p:extLst>
      <p:ext uri="{BB962C8B-B14F-4D97-AF65-F5344CB8AC3E}">
        <p14:creationId xmlns:p14="http://schemas.microsoft.com/office/powerpoint/2010/main" val="16848260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9BBB59"/>
                </a:solidFill>
              </a:rPr>
              <a:t>CBCM </a:t>
            </a:r>
            <a:r>
              <a:rPr lang="mr-IN" sz="4000" b="1" dirty="0">
                <a:solidFill>
                  <a:srgbClr val="9BBB59"/>
                </a:solidFill>
              </a:rPr>
              <a:t>–</a:t>
            </a:r>
            <a:r>
              <a:rPr lang="en-US" sz="4000" b="1" dirty="0">
                <a:solidFill>
                  <a:srgbClr val="9BBB59"/>
                </a:solidFill>
              </a:rPr>
              <a:t> Intake and Review Principles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611502" y="1041112"/>
            <a:ext cx="3798532" cy="584776"/>
          </a:xfrm>
          <a:prstGeom prst="rect">
            <a:avLst/>
          </a:prstGeom>
          <a:solidFill>
            <a:srgbClr val="60B3FF"/>
          </a:solidFill>
        </p:spPr>
        <p:txBody>
          <a:bodyPr wrap="square" rtlCol="0">
            <a:spAutoFit/>
          </a:bodyPr>
          <a:lstStyle/>
          <a:p>
            <a:pPr lvl="0" algn="ctr" defTabSz="450850">
              <a:spcAft>
                <a:spcPts val="1800"/>
              </a:spcAft>
              <a:buClr>
                <a:schemeClr val="accent3"/>
              </a:buClr>
            </a:pPr>
            <a:r>
              <a:rPr lang="en-GB" sz="3200" dirty="0">
                <a:solidFill>
                  <a:schemeClr val="bg1"/>
                </a:solidFill>
              </a:rPr>
              <a:t>Health / Psychosocial</a:t>
            </a:r>
          </a:p>
        </p:txBody>
      </p:sp>
      <p:sp>
        <p:nvSpPr>
          <p:cNvPr id="3" name="Rectangle 2"/>
          <p:cNvSpPr/>
          <p:nvPr/>
        </p:nvSpPr>
        <p:spPr>
          <a:xfrm>
            <a:off x="611503" y="1932524"/>
            <a:ext cx="3937988" cy="3724097"/>
          </a:xfrm>
          <a:prstGeom prst="rect">
            <a:avLst/>
          </a:prstGeom>
        </p:spPr>
        <p:txBody>
          <a:bodyPr wrap="square">
            <a:spAutoFit/>
          </a:bodyPr>
          <a:lstStyle/>
          <a:p>
            <a:pPr>
              <a:spcAft>
                <a:spcPts val="1200"/>
              </a:spcAft>
            </a:pPr>
            <a:r>
              <a:rPr lang="en-US" sz="2400" dirty="0"/>
              <a:t>The survivor is </a:t>
            </a:r>
            <a:r>
              <a:rPr lang="en-US" sz="2400" b="1" dirty="0"/>
              <a:t>NEVER</a:t>
            </a:r>
            <a:r>
              <a:rPr lang="en-US" sz="2400" dirty="0"/>
              <a:t> to blame for SEA</a:t>
            </a:r>
          </a:p>
          <a:p>
            <a:pPr>
              <a:spcAft>
                <a:spcPts val="1200"/>
              </a:spcAft>
            </a:pPr>
            <a:r>
              <a:rPr lang="en-US" sz="2400" dirty="0"/>
              <a:t>Responses guided by respect for the </a:t>
            </a:r>
            <a:r>
              <a:rPr lang="en-US" sz="2400" b="1" dirty="0"/>
              <a:t>choices</a:t>
            </a:r>
            <a:r>
              <a:rPr lang="en-US" sz="2400" dirty="0"/>
              <a:t>, </a:t>
            </a:r>
            <a:r>
              <a:rPr lang="en-US" sz="2400" b="1" dirty="0"/>
              <a:t>wishes</a:t>
            </a:r>
            <a:r>
              <a:rPr lang="en-US" sz="2400" dirty="0"/>
              <a:t>, the </a:t>
            </a:r>
            <a:r>
              <a:rPr lang="en-US" sz="2400" b="1" dirty="0"/>
              <a:t>rights</a:t>
            </a:r>
            <a:r>
              <a:rPr lang="en-US" sz="2400" dirty="0"/>
              <a:t>, and the </a:t>
            </a:r>
            <a:r>
              <a:rPr lang="en-US" sz="2400" b="1" dirty="0"/>
              <a:t>dignity</a:t>
            </a:r>
            <a:r>
              <a:rPr lang="en-US" sz="2400" dirty="0"/>
              <a:t> of the survivor </a:t>
            </a:r>
          </a:p>
          <a:p>
            <a:pPr>
              <a:spcAft>
                <a:spcPts val="1200"/>
              </a:spcAft>
            </a:pPr>
            <a:r>
              <a:rPr lang="en-US" sz="2400" dirty="0"/>
              <a:t>The survivor should have access to support groups  and/or crisis counseling</a:t>
            </a:r>
          </a:p>
        </p:txBody>
      </p:sp>
      <p:pic>
        <p:nvPicPr>
          <p:cNvPr id="12" name="Picture 1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713594" y="1579954"/>
            <a:ext cx="4266696" cy="3692058"/>
          </a:xfrm>
          <a:prstGeom prst="ellipse">
            <a:avLst/>
          </a:prstGeom>
        </p:spPr>
      </p:pic>
    </p:spTree>
    <p:extLst>
      <p:ext uri="{BB962C8B-B14F-4D97-AF65-F5344CB8AC3E}">
        <p14:creationId xmlns:p14="http://schemas.microsoft.com/office/powerpoint/2010/main" val="3630315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9BBB59"/>
                </a:solidFill>
              </a:rPr>
              <a:t>CBCM </a:t>
            </a:r>
            <a:r>
              <a:rPr lang="mr-IN" sz="4000" b="1" dirty="0">
                <a:solidFill>
                  <a:srgbClr val="9BBB59"/>
                </a:solidFill>
              </a:rPr>
              <a:t>–</a:t>
            </a:r>
            <a:r>
              <a:rPr lang="en-US" sz="4000" b="1" dirty="0">
                <a:solidFill>
                  <a:srgbClr val="9BBB59"/>
                </a:solidFill>
              </a:rPr>
              <a:t> Intake in Person</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3" name="Rectangle 2"/>
          <p:cNvSpPr/>
          <p:nvPr/>
        </p:nvSpPr>
        <p:spPr>
          <a:xfrm>
            <a:off x="250270" y="992523"/>
            <a:ext cx="8564366" cy="4493538"/>
          </a:xfrm>
          <a:prstGeom prst="rect">
            <a:avLst/>
          </a:prstGeom>
        </p:spPr>
        <p:txBody>
          <a:bodyPr wrap="square">
            <a:spAutoFit/>
          </a:bodyPr>
          <a:lstStyle/>
          <a:p>
            <a:pPr marL="342900" indent="-342900">
              <a:spcAft>
                <a:spcPts val="1200"/>
              </a:spcAft>
              <a:buClr>
                <a:schemeClr val="accent3"/>
              </a:buClr>
              <a:buFont typeface="Wingdings" charset="2"/>
              <a:buChar char=""/>
            </a:pPr>
            <a:r>
              <a:rPr lang="en-US" sz="2400" dirty="0"/>
              <a:t>Treat the complainant with </a:t>
            </a:r>
            <a:r>
              <a:rPr lang="en-US" sz="2400" b="1" dirty="0">
                <a:solidFill>
                  <a:schemeClr val="accent3"/>
                </a:solidFill>
              </a:rPr>
              <a:t>respect</a:t>
            </a:r>
          </a:p>
          <a:p>
            <a:pPr marL="342900" indent="-342900">
              <a:spcAft>
                <a:spcPts val="1200"/>
              </a:spcAft>
              <a:buClr>
                <a:schemeClr val="accent3"/>
              </a:buClr>
              <a:buFont typeface="Wingdings" charset="2"/>
              <a:buChar char=""/>
            </a:pPr>
            <a:r>
              <a:rPr lang="en-US" sz="2400" dirty="0"/>
              <a:t>Address issues of </a:t>
            </a:r>
            <a:r>
              <a:rPr lang="en-US" sz="2400" b="1" dirty="0">
                <a:solidFill>
                  <a:srgbClr val="9BBB59"/>
                </a:solidFill>
              </a:rPr>
              <a:t>confidentiality </a:t>
            </a:r>
            <a:r>
              <a:rPr lang="en-US" sz="2400" dirty="0"/>
              <a:t>- “need to know” basis.</a:t>
            </a:r>
          </a:p>
          <a:p>
            <a:pPr marL="342900" indent="-342900">
              <a:spcAft>
                <a:spcPts val="1200"/>
              </a:spcAft>
              <a:buClr>
                <a:schemeClr val="accent3"/>
              </a:buClr>
              <a:buFont typeface="Wingdings" charset="2"/>
              <a:buChar char=""/>
            </a:pPr>
            <a:r>
              <a:rPr lang="en-US" sz="2400" dirty="0"/>
              <a:t>Ask only relevant </a:t>
            </a:r>
            <a:r>
              <a:rPr lang="en-US" sz="2400" b="1" dirty="0">
                <a:solidFill>
                  <a:srgbClr val="9BBB59"/>
                </a:solidFill>
              </a:rPr>
              <a:t>questions</a:t>
            </a:r>
            <a:r>
              <a:rPr lang="en-US" sz="2400" dirty="0"/>
              <a:t> </a:t>
            </a:r>
            <a:r>
              <a:rPr lang="mr-IN" sz="2400" dirty="0"/>
              <a:t>–</a:t>
            </a:r>
            <a:r>
              <a:rPr lang="en-US" sz="2400" dirty="0"/>
              <a:t> not too many</a:t>
            </a:r>
          </a:p>
          <a:p>
            <a:pPr marL="342900" indent="-342900">
              <a:spcAft>
                <a:spcPts val="1200"/>
              </a:spcAft>
              <a:buClr>
                <a:schemeClr val="accent3"/>
              </a:buClr>
              <a:buFont typeface="Wingdings" charset="2"/>
              <a:buChar char=""/>
            </a:pPr>
            <a:r>
              <a:rPr lang="en-US" sz="2400" dirty="0"/>
              <a:t>Ensure that all information is </a:t>
            </a:r>
            <a:r>
              <a:rPr lang="en-US" sz="2400" b="1" dirty="0">
                <a:solidFill>
                  <a:srgbClr val="9BBB59"/>
                </a:solidFill>
              </a:rPr>
              <a:t>well-documented </a:t>
            </a:r>
          </a:p>
          <a:p>
            <a:pPr marL="342900" indent="-342900">
              <a:spcAft>
                <a:spcPts val="1200"/>
              </a:spcAft>
              <a:buClr>
                <a:schemeClr val="accent3"/>
              </a:buClr>
              <a:buFont typeface="Wingdings" charset="2"/>
              <a:buChar char=""/>
            </a:pPr>
            <a:r>
              <a:rPr lang="en-US" sz="2400" dirty="0"/>
              <a:t>Avoid </a:t>
            </a:r>
            <a:r>
              <a:rPr lang="en-US" sz="2400" b="1" dirty="0">
                <a:solidFill>
                  <a:srgbClr val="9BBB59"/>
                </a:solidFill>
              </a:rPr>
              <a:t>multiple interviews</a:t>
            </a:r>
          </a:p>
          <a:p>
            <a:pPr marL="342900" indent="-342900">
              <a:spcAft>
                <a:spcPts val="1200"/>
              </a:spcAft>
              <a:buClr>
                <a:schemeClr val="accent3"/>
              </a:buClr>
              <a:buFont typeface="Wingdings" charset="2"/>
              <a:buChar char=""/>
            </a:pPr>
            <a:r>
              <a:rPr lang="en-US" sz="2400" dirty="0"/>
              <a:t>Ask the complainant how s/he would prefer to receive further </a:t>
            </a:r>
            <a:r>
              <a:rPr lang="en-US" sz="2400" b="1" dirty="0">
                <a:solidFill>
                  <a:srgbClr val="9BBB59"/>
                </a:solidFill>
              </a:rPr>
              <a:t>communications</a:t>
            </a:r>
          </a:p>
          <a:p>
            <a:pPr marL="342900" indent="-342900">
              <a:spcAft>
                <a:spcPts val="1200"/>
              </a:spcAft>
              <a:buClr>
                <a:schemeClr val="accent3"/>
              </a:buClr>
              <a:buFont typeface="Wingdings" charset="2"/>
              <a:buChar char=""/>
            </a:pPr>
            <a:r>
              <a:rPr lang="en-US" sz="2400" b="1" dirty="0">
                <a:solidFill>
                  <a:srgbClr val="9BBB59"/>
                </a:solidFill>
              </a:rPr>
              <a:t>Female</a:t>
            </a:r>
            <a:r>
              <a:rPr lang="en-US" sz="2400" dirty="0"/>
              <a:t> interviewers for female survivors</a:t>
            </a:r>
          </a:p>
          <a:p>
            <a:pPr marL="342900" indent="-342900">
              <a:spcAft>
                <a:spcPts val="1200"/>
              </a:spcAft>
              <a:buClr>
                <a:schemeClr val="accent3"/>
              </a:buClr>
              <a:buFont typeface="Wingdings" charset="2"/>
              <a:buChar char=""/>
            </a:pPr>
            <a:r>
              <a:rPr lang="en-US" sz="2400" dirty="0"/>
              <a:t>Use a standard </a:t>
            </a:r>
            <a:r>
              <a:rPr lang="en-US" sz="2400" b="1" dirty="0">
                <a:solidFill>
                  <a:srgbClr val="9BBB59"/>
                </a:solidFill>
              </a:rPr>
              <a:t>Complaint Intake Form</a:t>
            </a:r>
          </a:p>
        </p:txBody>
      </p:sp>
    </p:spTree>
    <p:extLst>
      <p:ext uri="{BB962C8B-B14F-4D97-AF65-F5344CB8AC3E}">
        <p14:creationId xmlns:p14="http://schemas.microsoft.com/office/powerpoint/2010/main" val="5099648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lded Corner 14"/>
          <p:cNvSpPr/>
          <p:nvPr/>
        </p:nvSpPr>
        <p:spPr>
          <a:xfrm>
            <a:off x="410077" y="139404"/>
            <a:ext cx="8588718" cy="5813359"/>
          </a:xfrm>
          <a:prstGeom prst="foldedCorner">
            <a:avLst/>
          </a:prstGeom>
          <a:solidFill>
            <a:schemeClr val="bg1">
              <a:lumMod val="9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420264" y="139404"/>
            <a:ext cx="8843915" cy="707886"/>
          </a:xfrm>
          <a:prstGeom prst="rect">
            <a:avLst/>
          </a:prstGeom>
          <a:noFill/>
        </p:spPr>
        <p:txBody>
          <a:bodyPr wrap="square" rtlCol="0">
            <a:spAutoFit/>
          </a:bodyPr>
          <a:lstStyle/>
          <a:p>
            <a:r>
              <a:rPr lang="en-US" sz="4000" u="sng" dirty="0"/>
              <a:t>CBCM </a:t>
            </a:r>
            <a:r>
              <a:rPr lang="mr-IN" sz="4000" u="sng" dirty="0"/>
              <a:t>–</a:t>
            </a:r>
            <a:r>
              <a:rPr lang="en-US" sz="4000" u="sng" dirty="0"/>
              <a:t> Intake Incident Report Form</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3" name="Rectangle 2"/>
          <p:cNvSpPr/>
          <p:nvPr/>
        </p:nvSpPr>
        <p:spPr>
          <a:xfrm>
            <a:off x="447990" y="933553"/>
            <a:ext cx="5061121" cy="6001642"/>
          </a:xfrm>
          <a:prstGeom prst="rect">
            <a:avLst/>
          </a:prstGeom>
        </p:spPr>
        <p:txBody>
          <a:bodyPr wrap="square">
            <a:spAutoFit/>
          </a:bodyPr>
          <a:lstStyle/>
          <a:p>
            <a:pPr marL="342900" indent="-342900">
              <a:buFont typeface="Arial"/>
              <a:buChar char="•"/>
            </a:pPr>
            <a:r>
              <a:rPr lang="en-US" sz="2400" dirty="0">
                <a:latin typeface="Courier"/>
                <a:cs typeface="Courier"/>
              </a:rPr>
              <a:t>Names persons involved:</a:t>
            </a:r>
          </a:p>
          <a:p>
            <a:pPr marL="342900" indent="-342900">
              <a:buFont typeface="Arial"/>
              <a:buChar char="•"/>
            </a:pPr>
            <a:r>
              <a:rPr lang="en-US" sz="2400" dirty="0">
                <a:latin typeface="Courier"/>
                <a:cs typeface="Courier"/>
              </a:rPr>
              <a:t>Names of witnesses:</a:t>
            </a:r>
          </a:p>
          <a:p>
            <a:pPr marL="342900" indent="-342900">
              <a:buFont typeface="Arial"/>
              <a:buChar char="•"/>
            </a:pPr>
            <a:r>
              <a:rPr lang="en-US" sz="2400" dirty="0">
                <a:latin typeface="Courier"/>
                <a:cs typeface="Courier"/>
              </a:rPr>
              <a:t>Photo records of the alleged offender.</a:t>
            </a:r>
          </a:p>
          <a:p>
            <a:endParaRPr lang="en-US" sz="2400" dirty="0">
              <a:latin typeface="Courier"/>
              <a:cs typeface="Courier"/>
            </a:endParaRPr>
          </a:p>
          <a:p>
            <a:r>
              <a:rPr lang="en-US" sz="2400" b="1" dirty="0">
                <a:latin typeface="Courier"/>
                <a:cs typeface="Courier"/>
              </a:rPr>
              <a:t>Alleged Incidents</a:t>
            </a:r>
          </a:p>
          <a:p>
            <a:pPr marL="342900" indent="-342900">
              <a:buFont typeface="Arial"/>
              <a:buChar char="•"/>
            </a:pPr>
            <a:r>
              <a:rPr lang="en-US" sz="2400" dirty="0">
                <a:latin typeface="Courier"/>
                <a:cs typeface="Courier"/>
              </a:rPr>
              <a:t>Times &amp; Dates:</a:t>
            </a:r>
          </a:p>
          <a:p>
            <a:pPr marL="342900" indent="-342900">
              <a:buFont typeface="Arial"/>
              <a:buChar char="•"/>
            </a:pPr>
            <a:r>
              <a:rPr lang="en-US" sz="2400" dirty="0">
                <a:latin typeface="Courier"/>
                <a:cs typeface="Courier"/>
              </a:rPr>
              <a:t>Locations:</a:t>
            </a:r>
          </a:p>
          <a:p>
            <a:endParaRPr lang="en-US" sz="2400" dirty="0">
              <a:latin typeface="Courier"/>
              <a:cs typeface="Courier"/>
            </a:endParaRPr>
          </a:p>
          <a:p>
            <a:endParaRPr lang="en-US" sz="2400" dirty="0">
              <a:latin typeface="Courier"/>
              <a:cs typeface="Courier"/>
            </a:endParaRPr>
          </a:p>
          <a:p>
            <a:endParaRPr lang="en-US" sz="2400" dirty="0">
              <a:latin typeface="Courier"/>
              <a:cs typeface="Courier"/>
            </a:endParaRPr>
          </a:p>
          <a:p>
            <a:endParaRPr lang="en-US" sz="2400" dirty="0">
              <a:latin typeface="Courier"/>
              <a:cs typeface="Courier"/>
            </a:endParaRPr>
          </a:p>
          <a:p>
            <a:endParaRPr lang="en-US" sz="2400" dirty="0">
              <a:latin typeface="Courier"/>
              <a:cs typeface="Courier"/>
            </a:endParaRPr>
          </a:p>
          <a:p>
            <a:endParaRPr lang="en-US" sz="2400" dirty="0">
              <a:latin typeface="Courier"/>
              <a:cs typeface="Courier"/>
            </a:endParaRPr>
          </a:p>
          <a:p>
            <a:endParaRPr lang="en-US" sz="2400" dirty="0">
              <a:latin typeface="Courier"/>
              <a:cs typeface="Courier"/>
            </a:endParaRPr>
          </a:p>
          <a:p>
            <a:endParaRPr lang="en-US" sz="2400" dirty="0">
              <a:latin typeface="Courier"/>
              <a:cs typeface="Courier"/>
            </a:endParaRPr>
          </a:p>
        </p:txBody>
      </p:sp>
      <p:sp>
        <p:nvSpPr>
          <p:cNvPr id="12" name="Rectangle 11"/>
          <p:cNvSpPr/>
          <p:nvPr/>
        </p:nvSpPr>
        <p:spPr>
          <a:xfrm>
            <a:off x="6252931" y="1245162"/>
            <a:ext cx="2338380" cy="1631216"/>
          </a:xfrm>
          <a:prstGeom prst="rect">
            <a:avLst/>
          </a:prstGeom>
          <a:ln>
            <a:solidFill>
              <a:schemeClr val="tx1"/>
            </a:solidFill>
          </a:ln>
        </p:spPr>
        <p:txBody>
          <a:bodyPr wrap="square">
            <a:spAutoFit/>
          </a:bodyPr>
          <a:lstStyle/>
          <a:p>
            <a:pPr lvl="0" algn="r"/>
            <a:r>
              <a:rPr lang="en-US" sz="2000" b="1" dirty="0">
                <a:solidFill>
                  <a:prstClr val="black"/>
                </a:solidFill>
                <a:latin typeface="Courier"/>
                <a:cs typeface="Courier"/>
              </a:rPr>
              <a:t>Body Map</a:t>
            </a:r>
            <a:r>
              <a:rPr lang="en-US" sz="2000" dirty="0">
                <a:solidFill>
                  <a:prstClr val="black"/>
                </a:solidFill>
                <a:latin typeface="Courier"/>
                <a:cs typeface="Courier"/>
              </a:rPr>
              <a:t> Description of any visible sign of abuse or other </a:t>
            </a:r>
          </a:p>
        </p:txBody>
      </p:sp>
      <p:sp>
        <p:nvSpPr>
          <p:cNvPr id="14" name="Rectangle 13"/>
          <p:cNvSpPr/>
          <p:nvPr/>
        </p:nvSpPr>
        <p:spPr>
          <a:xfrm>
            <a:off x="410077" y="4245228"/>
            <a:ext cx="8456024" cy="1200328"/>
          </a:xfrm>
          <a:prstGeom prst="rect">
            <a:avLst/>
          </a:prstGeom>
        </p:spPr>
        <p:txBody>
          <a:bodyPr wrap="square">
            <a:spAutoFit/>
          </a:bodyPr>
          <a:lstStyle/>
          <a:p>
            <a:pPr lvl="0"/>
            <a:r>
              <a:rPr lang="en-US" sz="2400" dirty="0">
                <a:solidFill>
                  <a:srgbClr val="0000FF"/>
                </a:solidFill>
                <a:latin typeface="Comic Sans MS"/>
                <a:cs typeface="Comic Sans MS"/>
              </a:rPr>
              <a:t>Accurate account of what complainant said in their words</a:t>
            </a:r>
          </a:p>
          <a:p>
            <a:pPr lvl="0"/>
            <a:r>
              <a:rPr lang="en-US" sz="2400" dirty="0">
                <a:latin typeface="Comic Sans MS"/>
                <a:cs typeface="Comic Sans MS"/>
              </a:rPr>
              <a:t>Relevant observations made by person receiving complaint</a:t>
            </a:r>
          </a:p>
          <a:p>
            <a:pPr lvl="0"/>
            <a:r>
              <a:rPr lang="en-US" sz="2400" dirty="0">
                <a:solidFill>
                  <a:srgbClr val="0000FF"/>
                </a:solidFill>
                <a:latin typeface="Comic Sans MS"/>
                <a:cs typeface="Comic Sans MS"/>
              </a:rPr>
              <a:t>Whether anyone else knows or has information</a:t>
            </a:r>
          </a:p>
        </p:txBody>
      </p:sp>
    </p:spTree>
    <p:extLst>
      <p:ext uri="{BB962C8B-B14F-4D97-AF65-F5344CB8AC3E}">
        <p14:creationId xmlns:p14="http://schemas.microsoft.com/office/powerpoint/2010/main" val="17673022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FFFF00"/>
                </a:solidFill>
              </a:rPr>
              <a:t>Key Messages</a:t>
            </a:r>
          </a:p>
        </p:txBody>
      </p:sp>
      <p:sp>
        <p:nvSpPr>
          <p:cNvPr id="2" name="TextBox 1"/>
          <p:cNvSpPr txBox="1"/>
          <p:nvPr/>
        </p:nvSpPr>
        <p:spPr>
          <a:xfrm>
            <a:off x="542771" y="1333500"/>
            <a:ext cx="8068806" cy="4533292"/>
          </a:xfrm>
          <a:prstGeom prst="rect">
            <a:avLst/>
          </a:prstGeom>
          <a:noFill/>
        </p:spPr>
        <p:txBody>
          <a:bodyPr wrap="square" rtlCol="0">
            <a:spAutoFit/>
          </a:bodyPr>
          <a:lstStyle/>
          <a:p>
            <a:pPr marL="342900" lvl="0" indent="-342900">
              <a:lnSpc>
                <a:spcPct val="115000"/>
              </a:lnSpc>
              <a:spcAft>
                <a:spcPts val="0"/>
              </a:spcAft>
              <a:buFont typeface="Arial" panose="020B0604020202020204" pitchFamily="34" charset="0"/>
              <a:buChar char="•"/>
            </a:pPr>
            <a:r>
              <a:rPr lang="en-GB" b="1" dirty="0">
                <a:ea typeface="Calibri"/>
                <a:cs typeface="Times New Roman"/>
              </a:rPr>
              <a:t>There is an important relationship between the Q&amp;A of a project and its sustainability.</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Evaluation findings will feed into future learning.</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Information sharing/communication is as crucial at this stage as in other PCM stages as it impacts the overall trust the affected population has in humanitarians – it will enable the organisation to better understand challenges faced by the population and how to mitigate.</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Expectation management is important and relies on clear communication with the community, partners and authorities – no surprises!</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Withdrawal, extension and transition approaches all require careful planning – responsibilities cannot be transferred without sufficient capacity and resources. </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Capacity strengthening is important, but is not a substitute for good planning.</a:t>
            </a:r>
          </a:p>
          <a:p>
            <a:pPr marL="342900" lvl="0" indent="-342900">
              <a:lnSpc>
                <a:spcPct val="115000"/>
              </a:lnSpc>
              <a:spcAft>
                <a:spcPts val="0"/>
              </a:spcAft>
              <a:buFont typeface="Arial" panose="020B0604020202020204" pitchFamily="34" charset="0"/>
              <a:buChar char="•"/>
            </a:pPr>
            <a:r>
              <a:rPr lang="en-GB" b="1" dirty="0">
                <a:ea typeface="Calibri"/>
                <a:cs typeface="Times New Roman"/>
              </a:rPr>
              <a:t>Security management is an important consideration during the exit phase of a project.</a:t>
            </a:r>
            <a:endParaRPr lang="en-US" b="1" dirty="0">
              <a:solidFill>
                <a:prstClr val="black"/>
              </a:solidFill>
            </a:endParaRPr>
          </a:p>
        </p:txBody>
      </p:sp>
    </p:spTree>
    <p:extLst>
      <p:ext uri="{BB962C8B-B14F-4D97-AF65-F5344CB8AC3E}">
        <p14:creationId xmlns:p14="http://schemas.microsoft.com/office/powerpoint/2010/main" val="422619373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8" y="248988"/>
            <a:ext cx="8843915" cy="3139321"/>
          </a:xfrm>
          <a:prstGeom prst="rect">
            <a:avLst/>
          </a:prstGeom>
          <a:solidFill>
            <a:schemeClr val="accent1"/>
          </a:solidFill>
        </p:spPr>
        <p:txBody>
          <a:bodyPr wrap="square" rtlCol="0">
            <a:spAutoFit/>
          </a:bodyPr>
          <a:lstStyle/>
          <a:p>
            <a:pPr algn="ctr"/>
            <a:r>
              <a:rPr lang="en-US" sz="6600" b="1" dirty="0">
                <a:solidFill>
                  <a:prstClr val="white"/>
                </a:solidFill>
              </a:rPr>
              <a:t>Module 9: </a:t>
            </a:r>
          </a:p>
          <a:p>
            <a:pPr algn="ctr"/>
            <a:r>
              <a:rPr lang="en-US" sz="6600" b="1" dirty="0">
                <a:solidFill>
                  <a:prstClr val="white"/>
                </a:solidFill>
              </a:rPr>
              <a:t>Frameworks and Verification</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968" y="4490227"/>
            <a:ext cx="3591958" cy="1764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ge 4" descr="Related image"/>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3926" y="3388309"/>
            <a:ext cx="2175452" cy="2215406"/>
          </a:xfrm>
          <a:prstGeom prst="rect">
            <a:avLst/>
          </a:prstGeom>
          <a:noFill/>
          <a:ln>
            <a:noFill/>
          </a:ln>
        </p:spPr>
      </p:pic>
      <p:pic>
        <p:nvPicPr>
          <p:cNvPr id="6" name="Image 5" descr="HPas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19711" y="4654208"/>
            <a:ext cx="2459590" cy="1243574"/>
          </a:xfrm>
          <a:prstGeom prst="rect">
            <a:avLst/>
          </a:prstGeom>
          <a:noFill/>
          <a:ln>
            <a:noFill/>
          </a:ln>
        </p:spPr>
      </p:pic>
    </p:spTree>
    <p:extLst>
      <p:ext uri="{BB962C8B-B14F-4D97-AF65-F5344CB8AC3E}">
        <p14:creationId xmlns:p14="http://schemas.microsoft.com/office/powerpoint/2010/main" val="30979717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3970318"/>
          </a:xfrm>
          <a:prstGeom prst="rect">
            <a:avLst/>
          </a:prstGeom>
          <a:noFill/>
        </p:spPr>
        <p:txBody>
          <a:bodyPr wrap="square" rtlCol="0">
            <a:spAutoFit/>
          </a:bodyPr>
          <a:lstStyle/>
          <a:p>
            <a:pPr>
              <a:spcAft>
                <a:spcPts val="1800"/>
              </a:spcAft>
            </a:pPr>
            <a:r>
              <a:rPr lang="en-GB" sz="2400" b="1" dirty="0">
                <a:solidFill>
                  <a:schemeClr val="accent1"/>
                </a:solidFill>
              </a:rPr>
              <a:t>By the end of this session, participants will be able to:</a:t>
            </a:r>
          </a:p>
          <a:p>
            <a:pPr marL="457200" indent="-457200" defTabSz="450850">
              <a:spcAft>
                <a:spcPts val="1800"/>
              </a:spcAft>
              <a:buClr>
                <a:srgbClr val="9BBB59"/>
              </a:buClr>
              <a:buFont typeface="+mj-lt"/>
              <a:buAutoNum type="arabicPeriod"/>
            </a:pPr>
            <a:r>
              <a:rPr lang="en-US" sz="2400" dirty="0">
                <a:solidFill>
                  <a:prstClr val="black"/>
                </a:solidFill>
              </a:rPr>
              <a:t>Explain the purpose of the Accountability Framework</a:t>
            </a:r>
          </a:p>
          <a:p>
            <a:pPr marL="457200" indent="-457200" defTabSz="450850">
              <a:spcAft>
                <a:spcPts val="1800"/>
              </a:spcAft>
              <a:buClr>
                <a:srgbClr val="9BBB59"/>
              </a:buClr>
              <a:buFont typeface="+mj-lt"/>
              <a:buAutoNum type="arabicPeriod"/>
            </a:pPr>
            <a:r>
              <a:rPr lang="en-US" sz="2400" dirty="0">
                <a:solidFill>
                  <a:prstClr val="black"/>
                </a:solidFill>
              </a:rPr>
              <a:t>List the main elements of the Accountability Framework and consider practical implications</a:t>
            </a:r>
          </a:p>
          <a:p>
            <a:pPr marL="457200" indent="-457200" defTabSz="450850">
              <a:spcAft>
                <a:spcPts val="1800"/>
              </a:spcAft>
              <a:buClr>
                <a:srgbClr val="9BBB59"/>
              </a:buClr>
              <a:buFont typeface="+mj-lt"/>
              <a:buAutoNum type="arabicPeriod"/>
            </a:pPr>
            <a:r>
              <a:rPr lang="en-US" sz="2400" dirty="0">
                <a:solidFill>
                  <a:prstClr val="black"/>
                </a:solidFill>
              </a:rPr>
              <a:t>Make suggestions for which </a:t>
            </a:r>
            <a:r>
              <a:rPr lang="en-US" sz="2400" dirty="0" err="1">
                <a:solidFill>
                  <a:prstClr val="black"/>
                </a:solidFill>
              </a:rPr>
              <a:t>organisations</a:t>
            </a:r>
            <a:r>
              <a:rPr lang="en-US" sz="2400" dirty="0">
                <a:solidFill>
                  <a:prstClr val="black"/>
                </a:solidFill>
              </a:rPr>
              <a:t> could take individual and collective responsibility for delivering the Accountability Framework</a:t>
            </a:r>
          </a:p>
          <a:p>
            <a:pPr marL="457200" indent="-457200" defTabSz="450850">
              <a:spcAft>
                <a:spcPts val="1800"/>
              </a:spcAft>
              <a:buClr>
                <a:srgbClr val="9BBB59"/>
              </a:buClr>
              <a:buFont typeface="+mj-lt"/>
              <a:buAutoNum type="arabicPeriod"/>
            </a:pPr>
            <a:r>
              <a:rPr lang="en-US" sz="2400" dirty="0">
                <a:solidFill>
                  <a:prstClr val="black"/>
                </a:solidFill>
              </a:rPr>
              <a:t>List what are the current verification options</a:t>
            </a:r>
          </a:p>
        </p:txBody>
      </p:sp>
    </p:spTree>
    <p:extLst>
      <p:ext uri="{BB962C8B-B14F-4D97-AF65-F5344CB8AC3E}">
        <p14:creationId xmlns:p14="http://schemas.microsoft.com/office/powerpoint/2010/main" val="59492309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9491" y="280060"/>
            <a:ext cx="8021782" cy="707886"/>
          </a:xfrm>
          <a:prstGeom prst="rect">
            <a:avLst/>
          </a:prstGeom>
        </p:spPr>
        <p:txBody>
          <a:bodyPr wrap="square">
            <a:spAutoFit/>
          </a:bodyPr>
          <a:lstStyle/>
          <a:p>
            <a:pPr lvl="0" algn="ctr"/>
            <a:r>
              <a:rPr lang="en-US" sz="4000" b="1" dirty="0">
                <a:solidFill>
                  <a:schemeClr val="accent1"/>
                </a:solidFill>
              </a:rPr>
              <a:t>Accountability Framework</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02945" y="1025236"/>
            <a:ext cx="8738109" cy="48075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78854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Accountability Framework</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258642" cy="4416594"/>
          </a:xfrm>
          <a:prstGeom prst="rect">
            <a:avLst/>
          </a:prstGeom>
          <a:noFill/>
        </p:spPr>
        <p:txBody>
          <a:bodyPr wrap="square" rtlCol="0">
            <a:spAutoFit/>
          </a:bodyPr>
          <a:lstStyle/>
          <a:p>
            <a:pPr lvl="0" defTabSz="450850">
              <a:spcAft>
                <a:spcPts val="1800"/>
              </a:spcAft>
              <a:buClr>
                <a:schemeClr val="accent5"/>
              </a:buClr>
            </a:pPr>
            <a:r>
              <a:rPr lang="en-US" sz="2400" b="1" dirty="0">
                <a:solidFill>
                  <a:schemeClr val="accent1"/>
                </a:solidFill>
              </a:rPr>
              <a:t>Purpose:</a:t>
            </a:r>
            <a:r>
              <a:rPr lang="en-US" sz="2400" dirty="0">
                <a:solidFill>
                  <a:schemeClr val="accent1"/>
                </a:solidFill>
              </a:rPr>
              <a:t> </a:t>
            </a:r>
            <a:r>
              <a:rPr lang="en-US" sz="2400" dirty="0"/>
              <a:t>Common understanding of accountability, risk and due diligence. Common or coordinated action, including: </a:t>
            </a:r>
            <a:endParaRPr lang="en-US" sz="2400" b="1" dirty="0"/>
          </a:p>
          <a:p>
            <a:pPr marL="446088" indent="-446088">
              <a:spcAft>
                <a:spcPts val="1200"/>
              </a:spcAft>
              <a:buClr>
                <a:schemeClr val="accent5"/>
              </a:buClr>
              <a:buFont typeface="Wingdings" charset="2"/>
              <a:buChar char=""/>
            </a:pPr>
            <a:r>
              <a:rPr lang="en-US" sz="2400" dirty="0"/>
              <a:t>Continued delivery of </a:t>
            </a:r>
            <a:r>
              <a:rPr lang="en-US" sz="2400" b="1" dirty="0"/>
              <a:t>quality humanitarian response</a:t>
            </a:r>
          </a:p>
          <a:p>
            <a:pPr marL="446088" indent="-446088">
              <a:spcAft>
                <a:spcPts val="1200"/>
              </a:spcAft>
              <a:buClr>
                <a:schemeClr val="accent5"/>
              </a:buClr>
              <a:buFont typeface="Wingdings" charset="2"/>
              <a:buChar char=""/>
            </a:pPr>
            <a:r>
              <a:rPr lang="en-US" sz="2400" dirty="0"/>
              <a:t>Reaffirm commitment to </a:t>
            </a:r>
            <a:r>
              <a:rPr lang="en-US" sz="2400" b="1" dirty="0"/>
              <a:t>common normative frameworks </a:t>
            </a:r>
          </a:p>
          <a:p>
            <a:pPr marL="446088" indent="-446088">
              <a:spcAft>
                <a:spcPts val="1200"/>
              </a:spcAft>
              <a:buClr>
                <a:schemeClr val="accent5"/>
              </a:buClr>
              <a:buFont typeface="Wingdings" charset="2"/>
              <a:buChar char=""/>
            </a:pPr>
            <a:r>
              <a:rPr lang="en-US" sz="2400" dirty="0"/>
              <a:t>A </a:t>
            </a:r>
            <a:r>
              <a:rPr lang="en-US" sz="2400" b="1" dirty="0"/>
              <a:t>system of information sharing </a:t>
            </a:r>
            <a:r>
              <a:rPr lang="en-US" sz="2400" dirty="0"/>
              <a:t>on incidents or attempts at interference in humanitarian action</a:t>
            </a:r>
          </a:p>
          <a:p>
            <a:pPr marL="446088" indent="-446088">
              <a:spcAft>
                <a:spcPts val="1200"/>
              </a:spcAft>
              <a:buClr>
                <a:schemeClr val="accent5"/>
              </a:buClr>
              <a:buFont typeface="Wingdings" charset="2"/>
              <a:buChar char=""/>
            </a:pPr>
            <a:r>
              <a:rPr lang="en-US" sz="2400" b="1" dirty="0"/>
              <a:t>Common strategies and action</a:t>
            </a:r>
            <a:r>
              <a:rPr lang="en-US" sz="2400" dirty="0"/>
              <a:t> </a:t>
            </a:r>
          </a:p>
          <a:p>
            <a:pPr marL="446088" indent="-446088">
              <a:spcAft>
                <a:spcPts val="1200"/>
              </a:spcAft>
              <a:buClr>
                <a:schemeClr val="accent5"/>
              </a:buClr>
              <a:buFont typeface="Wingdings" charset="2"/>
              <a:buChar char=""/>
            </a:pPr>
            <a:r>
              <a:rPr lang="en-US" sz="2400" b="1" dirty="0"/>
              <a:t>Collective action </a:t>
            </a:r>
            <a:r>
              <a:rPr lang="en-US" sz="2400" dirty="0"/>
              <a:t>against interference in humanitarian action</a:t>
            </a:r>
          </a:p>
          <a:p>
            <a:pPr marL="446088" indent="-446088">
              <a:spcAft>
                <a:spcPts val="1200"/>
              </a:spcAft>
              <a:buClr>
                <a:schemeClr val="accent5"/>
              </a:buClr>
              <a:buFont typeface="Wingdings" charset="2"/>
              <a:buChar char=""/>
            </a:pPr>
            <a:r>
              <a:rPr lang="en-US" sz="2400" b="1" dirty="0"/>
              <a:t>impact on people in need is </a:t>
            </a:r>
            <a:r>
              <a:rPr lang="en-US" sz="2400" b="1" dirty="0" err="1"/>
              <a:t>minimised</a:t>
            </a:r>
            <a:endParaRPr lang="en-US" sz="2400" dirty="0"/>
          </a:p>
        </p:txBody>
      </p:sp>
    </p:spTree>
    <p:extLst>
      <p:ext uri="{BB962C8B-B14F-4D97-AF65-F5344CB8AC3E}">
        <p14:creationId xmlns:p14="http://schemas.microsoft.com/office/powerpoint/2010/main" val="425917055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Common Standards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5309145"/>
          </a:xfrm>
          <a:prstGeom prst="rect">
            <a:avLst/>
          </a:prstGeom>
          <a:noFill/>
        </p:spPr>
        <p:txBody>
          <a:bodyPr wrap="square" rtlCol="0">
            <a:spAutoFit/>
          </a:bodyPr>
          <a:lstStyle/>
          <a:p>
            <a:pPr lvl="0" defTabSz="450850">
              <a:spcAft>
                <a:spcPts val="1800"/>
              </a:spcAft>
              <a:buClr>
                <a:schemeClr val="accent5"/>
              </a:buClr>
            </a:pPr>
            <a:r>
              <a:rPr lang="en-US" sz="2400" dirty="0"/>
              <a:t>The proposed framework will commit partners to work together to develop common standards to reduce risks:</a:t>
            </a:r>
          </a:p>
          <a:p>
            <a:pPr marL="457200" lvl="0" indent="-457200" defTabSz="450850">
              <a:spcAft>
                <a:spcPts val="1800"/>
              </a:spcAft>
              <a:buClr>
                <a:schemeClr val="accent5"/>
              </a:buClr>
              <a:buFont typeface="Wingdings" charset="2"/>
              <a:buChar char=""/>
            </a:pPr>
            <a:r>
              <a:rPr lang="en-US" sz="2400" dirty="0"/>
              <a:t>Ensuring </a:t>
            </a:r>
            <a:r>
              <a:rPr lang="en-US" sz="2400" b="1" dirty="0"/>
              <a:t>due diligence and effective management of resources at the organizational level </a:t>
            </a:r>
            <a:endParaRPr lang="en-US" sz="2400" dirty="0"/>
          </a:p>
          <a:p>
            <a:pPr marL="457200" lvl="0" indent="-457200" defTabSz="450850">
              <a:spcAft>
                <a:spcPts val="1800"/>
              </a:spcAft>
              <a:buClr>
                <a:schemeClr val="accent5"/>
              </a:buClr>
              <a:buFont typeface="Wingdings" charset="2"/>
              <a:buChar char=""/>
            </a:pPr>
            <a:r>
              <a:rPr lang="en-US" sz="2400" dirty="0"/>
              <a:t>Ensuring that </a:t>
            </a:r>
            <a:r>
              <a:rPr lang="en-US" sz="2400" b="1" dirty="0"/>
              <a:t>humanitarian personnel and volunteers are competent and well managed </a:t>
            </a:r>
            <a:endParaRPr lang="en-US" sz="2400" dirty="0"/>
          </a:p>
          <a:p>
            <a:pPr marL="457200" lvl="0" indent="-457200" defTabSz="450850">
              <a:spcAft>
                <a:spcPts val="1800"/>
              </a:spcAft>
              <a:buClr>
                <a:schemeClr val="accent5"/>
              </a:buClr>
              <a:buFont typeface="Wingdings" charset="2"/>
              <a:buChar char=""/>
            </a:pPr>
            <a:r>
              <a:rPr lang="en-US" sz="2400" dirty="0"/>
              <a:t>Strengthening </a:t>
            </a:r>
            <a:r>
              <a:rPr lang="en-US" sz="2400" b="1" dirty="0"/>
              <a:t>engagement with affected communities </a:t>
            </a:r>
            <a:r>
              <a:rPr lang="en-US" sz="2400" dirty="0"/>
              <a:t>to manage risks </a:t>
            </a:r>
          </a:p>
          <a:p>
            <a:pPr marL="457200" lvl="0" indent="-457200" defTabSz="450850">
              <a:spcAft>
                <a:spcPts val="1800"/>
              </a:spcAft>
              <a:buClr>
                <a:schemeClr val="accent5"/>
              </a:buClr>
              <a:buFont typeface="Wingdings" charset="2"/>
              <a:buChar char=""/>
            </a:pPr>
            <a:r>
              <a:rPr lang="en-US" sz="2400" dirty="0"/>
              <a:t>Strengthening </a:t>
            </a:r>
            <a:r>
              <a:rPr lang="en-US" sz="2400" b="1" dirty="0"/>
              <a:t>collective engagement with civilian authorities and armed groups </a:t>
            </a:r>
            <a:r>
              <a:rPr lang="en-US" sz="2400" dirty="0"/>
              <a:t>to manage risks </a:t>
            </a:r>
          </a:p>
          <a:p>
            <a:pPr lvl="0" defTabSz="450850">
              <a:spcAft>
                <a:spcPts val="1800"/>
              </a:spcAft>
              <a:buClr>
                <a:schemeClr val="accent5"/>
              </a:buClr>
            </a:pPr>
            <a:endParaRPr lang="en-US" sz="2400" dirty="0"/>
          </a:p>
        </p:txBody>
      </p:sp>
    </p:spTree>
    <p:extLst>
      <p:ext uri="{BB962C8B-B14F-4D97-AF65-F5344CB8AC3E}">
        <p14:creationId xmlns:p14="http://schemas.microsoft.com/office/powerpoint/2010/main" val="2601958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542771" y="1130737"/>
            <a:ext cx="8068806" cy="3370153"/>
          </a:xfrm>
          <a:prstGeom prst="rect">
            <a:avLst/>
          </a:prstGeom>
          <a:noFill/>
        </p:spPr>
        <p:txBody>
          <a:bodyPr wrap="square" rtlCol="0">
            <a:spAutoFit/>
          </a:bodyPr>
          <a:lstStyle/>
          <a:p>
            <a:pPr>
              <a:spcAft>
                <a:spcPts val="1800"/>
              </a:spcAft>
            </a:pPr>
            <a:r>
              <a:rPr lang="en-GB" sz="2400" b="1" dirty="0">
                <a:solidFill>
                  <a:schemeClr val="accent1"/>
                </a:solidFill>
              </a:rPr>
              <a:t>By the end of this session, participants will be able to:</a:t>
            </a:r>
            <a:endParaRPr lang="en-US" sz="2400" b="1" dirty="0">
              <a:solidFill>
                <a:schemeClr val="accent1"/>
              </a:solidFill>
            </a:endParaRPr>
          </a:p>
          <a:p>
            <a:pPr lvl="0" defTabSz="450850">
              <a:spcAft>
                <a:spcPts val="1800"/>
              </a:spcAft>
              <a:buClr>
                <a:schemeClr val="accent1"/>
              </a:buClr>
            </a:pPr>
            <a:r>
              <a:rPr lang="en-US" sz="2400" dirty="0"/>
              <a:t>1.	Define the terms ‘Quality’ and ‘Accountability to Affected Populations’ in humanitarian work</a:t>
            </a:r>
          </a:p>
          <a:p>
            <a:pPr lvl="0" defTabSz="450850">
              <a:spcAft>
                <a:spcPts val="1800"/>
              </a:spcAft>
              <a:buClr>
                <a:schemeClr val="accent1"/>
              </a:buClr>
            </a:pPr>
            <a:r>
              <a:rPr lang="en-US" sz="2400" dirty="0"/>
              <a:t>2.	Explain how Quality and Accountability (Q&amp;A) relate to Human Rights and good governance</a:t>
            </a:r>
          </a:p>
          <a:p>
            <a:pPr lvl="0" defTabSz="450850">
              <a:spcAft>
                <a:spcPts val="1800"/>
              </a:spcAft>
              <a:buClr>
                <a:schemeClr val="accent1"/>
              </a:buClr>
            </a:pPr>
            <a:r>
              <a:rPr lang="en-US" sz="2400" dirty="0"/>
              <a:t>3.	Locate and describe globally </a:t>
            </a:r>
            <a:r>
              <a:rPr lang="en-US" sz="2400" dirty="0" err="1"/>
              <a:t>recognised</a:t>
            </a:r>
            <a:r>
              <a:rPr lang="en-US" sz="2400" dirty="0"/>
              <a:t> humanitarian standards most relevant to specific areas of work</a:t>
            </a:r>
          </a:p>
        </p:txBody>
      </p:sp>
    </p:spTree>
    <p:extLst>
      <p:ext uri="{BB962C8B-B14F-4D97-AF65-F5344CB8AC3E}">
        <p14:creationId xmlns:p14="http://schemas.microsoft.com/office/powerpoint/2010/main" val="11107902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Key Messages</a:t>
            </a:r>
          </a:p>
        </p:txBody>
      </p:sp>
      <p:sp>
        <p:nvSpPr>
          <p:cNvPr id="2" name="TextBox 1"/>
          <p:cNvSpPr txBox="1"/>
          <p:nvPr/>
        </p:nvSpPr>
        <p:spPr>
          <a:xfrm>
            <a:off x="542771" y="1333500"/>
            <a:ext cx="8068806" cy="1685077"/>
          </a:xfrm>
          <a:prstGeom prst="rect">
            <a:avLst/>
          </a:prstGeom>
          <a:noFill/>
        </p:spPr>
        <p:txBody>
          <a:bodyPr wrap="square" rtlCol="0">
            <a:spAutoFit/>
          </a:bodyPr>
          <a:lstStyle/>
          <a:p>
            <a:pPr marL="342900" lvl="0" indent="-342900">
              <a:lnSpc>
                <a:spcPct val="115000"/>
              </a:lnSpc>
              <a:spcAft>
                <a:spcPts val="0"/>
              </a:spcAft>
              <a:buFont typeface="Arial" panose="020B0604020202020204" pitchFamily="34" charset="0"/>
              <a:buChar char="•"/>
            </a:pPr>
            <a:r>
              <a:rPr lang="en-GB" b="1" dirty="0">
                <a:ea typeface="Calibri"/>
                <a:cs typeface="Times New Roman"/>
              </a:rPr>
              <a:t>The purpose of the Accountability Framework is to ensure common understanding and common, coordinated action on accountability.</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Accountability cannot be achieved by organisations working alone. Individual and collective action is needed.</a:t>
            </a:r>
          </a:p>
          <a:p>
            <a:pPr marL="342900" lvl="0" indent="-342900">
              <a:lnSpc>
                <a:spcPct val="115000"/>
              </a:lnSpc>
              <a:spcAft>
                <a:spcPts val="0"/>
              </a:spcAft>
              <a:buFont typeface="Arial" panose="020B0604020202020204" pitchFamily="34" charset="0"/>
              <a:buChar char="•"/>
            </a:pPr>
            <a:r>
              <a:rPr lang="en-GB" b="1" dirty="0">
                <a:ea typeface="Calibri"/>
                <a:cs typeface="Times New Roman"/>
              </a:rPr>
              <a:t>Measurement and verification are key to global accountability.</a:t>
            </a:r>
            <a:endParaRPr lang="en-US" b="1" dirty="0">
              <a:solidFill>
                <a:prstClr val="black"/>
              </a:solidFill>
            </a:endParaRPr>
          </a:p>
        </p:txBody>
      </p:sp>
    </p:spTree>
    <p:extLst>
      <p:ext uri="{BB962C8B-B14F-4D97-AF65-F5344CB8AC3E}">
        <p14:creationId xmlns:p14="http://schemas.microsoft.com/office/powerpoint/2010/main" val="42791853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70368" y="308504"/>
            <a:ext cx="8843915" cy="2123658"/>
          </a:xfrm>
          <a:prstGeom prst="rect">
            <a:avLst/>
          </a:prstGeom>
          <a:solidFill>
            <a:schemeClr val="accent1"/>
          </a:solidFill>
        </p:spPr>
        <p:txBody>
          <a:bodyPr wrap="square" rtlCol="0">
            <a:spAutoFit/>
          </a:bodyPr>
          <a:lstStyle/>
          <a:p>
            <a:pPr algn="ctr"/>
            <a:r>
              <a:rPr lang="en-US" sz="6600" b="1" dirty="0">
                <a:solidFill>
                  <a:prstClr val="white"/>
                </a:solidFill>
              </a:rPr>
              <a:t>Module 10: </a:t>
            </a:r>
          </a:p>
          <a:p>
            <a:pPr algn="ctr"/>
            <a:r>
              <a:rPr lang="en-US" sz="6600" b="1" dirty="0">
                <a:solidFill>
                  <a:prstClr val="white"/>
                </a:solidFill>
              </a:rPr>
              <a:t>Practical Actions</a:t>
            </a:r>
          </a:p>
        </p:txBody>
      </p:sp>
    </p:spTree>
    <p:extLst>
      <p:ext uri="{BB962C8B-B14F-4D97-AF65-F5344CB8AC3E}">
        <p14:creationId xmlns:p14="http://schemas.microsoft.com/office/powerpoint/2010/main" val="20996228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Session Objectives</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solidFill>
                <a:prstClr val="black"/>
              </a:solidFill>
            </a:endParaRPr>
          </a:p>
        </p:txBody>
      </p:sp>
      <p:sp>
        <p:nvSpPr>
          <p:cNvPr id="10" name="TextBox 9"/>
          <p:cNvSpPr txBox="1"/>
          <p:nvPr/>
        </p:nvSpPr>
        <p:spPr>
          <a:xfrm>
            <a:off x="542771" y="1130737"/>
            <a:ext cx="8068806" cy="3370153"/>
          </a:xfrm>
          <a:prstGeom prst="rect">
            <a:avLst/>
          </a:prstGeom>
          <a:noFill/>
        </p:spPr>
        <p:txBody>
          <a:bodyPr wrap="square" rtlCol="0">
            <a:spAutoFit/>
          </a:bodyPr>
          <a:lstStyle/>
          <a:p>
            <a:pPr>
              <a:spcAft>
                <a:spcPts val="1800"/>
              </a:spcAft>
            </a:pPr>
            <a:r>
              <a:rPr lang="en-GB" sz="2400" b="1" dirty="0">
                <a:solidFill>
                  <a:schemeClr val="accent1"/>
                </a:solidFill>
              </a:rPr>
              <a:t>By the end of this session, participants will be able to:</a:t>
            </a:r>
          </a:p>
          <a:p>
            <a:pPr marL="457200" indent="-457200" defTabSz="450850">
              <a:spcAft>
                <a:spcPts val="1800"/>
              </a:spcAft>
              <a:buClr>
                <a:srgbClr val="9BBB59"/>
              </a:buClr>
              <a:buFont typeface="Wingdings" charset="2"/>
              <a:buChar char=""/>
            </a:pPr>
            <a:r>
              <a:rPr lang="en-US" sz="2400" dirty="0">
                <a:solidFill>
                  <a:prstClr val="black"/>
                </a:solidFill>
              </a:rPr>
              <a:t>Design a short/medium term action plan to implement Q&amp;A in their work</a:t>
            </a:r>
          </a:p>
          <a:p>
            <a:pPr marL="457200" indent="-457200" defTabSz="450850">
              <a:spcAft>
                <a:spcPts val="1800"/>
              </a:spcAft>
              <a:buClr>
                <a:srgbClr val="9BBB59"/>
              </a:buClr>
              <a:buFont typeface="Wingdings" charset="2"/>
              <a:buChar char=""/>
            </a:pPr>
            <a:r>
              <a:rPr lang="en-US" sz="2400" dirty="0">
                <a:solidFill>
                  <a:prstClr val="black"/>
                </a:solidFill>
              </a:rPr>
              <a:t>Set up collective action with peers in same/close locations and provide mutual support</a:t>
            </a:r>
          </a:p>
          <a:p>
            <a:pPr marL="457200" indent="-457200" defTabSz="450850">
              <a:spcAft>
                <a:spcPts val="1800"/>
              </a:spcAft>
              <a:buClr>
                <a:srgbClr val="9BBB59"/>
              </a:buClr>
              <a:buFont typeface="Wingdings" charset="2"/>
              <a:buChar char=""/>
            </a:pPr>
            <a:r>
              <a:rPr lang="en-US" sz="2400" dirty="0">
                <a:solidFill>
                  <a:prstClr val="black"/>
                </a:solidFill>
              </a:rPr>
              <a:t>Schedule when and how to monitor and follow up on action plans</a:t>
            </a:r>
          </a:p>
        </p:txBody>
      </p:sp>
    </p:spTree>
    <p:extLst>
      <p:ext uri="{BB962C8B-B14F-4D97-AF65-F5344CB8AC3E}">
        <p14:creationId xmlns:p14="http://schemas.microsoft.com/office/powerpoint/2010/main" val="5949230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rgbClr val="4F81BD"/>
                </a:solidFill>
              </a:rPr>
              <a:t>Key Messages</a:t>
            </a:r>
          </a:p>
        </p:txBody>
      </p:sp>
      <p:sp>
        <p:nvSpPr>
          <p:cNvPr id="2" name="TextBox 1"/>
          <p:cNvSpPr txBox="1"/>
          <p:nvPr/>
        </p:nvSpPr>
        <p:spPr>
          <a:xfrm>
            <a:off x="542771" y="1333500"/>
            <a:ext cx="8068806" cy="1366528"/>
          </a:xfrm>
          <a:prstGeom prst="rect">
            <a:avLst/>
          </a:prstGeom>
          <a:noFill/>
        </p:spPr>
        <p:txBody>
          <a:bodyPr wrap="square" rtlCol="0">
            <a:spAutoFit/>
          </a:bodyPr>
          <a:lstStyle/>
          <a:p>
            <a:pPr marL="342900" lvl="0" indent="-342900">
              <a:lnSpc>
                <a:spcPct val="115000"/>
              </a:lnSpc>
              <a:spcAft>
                <a:spcPts val="0"/>
              </a:spcAft>
              <a:buFont typeface="Arial" panose="020B0604020202020204" pitchFamily="34" charset="0"/>
              <a:buChar char="•"/>
            </a:pPr>
            <a:r>
              <a:rPr lang="en-GB" b="1" dirty="0">
                <a:ea typeface="Calibri"/>
                <a:cs typeface="Times New Roman"/>
              </a:rPr>
              <a:t>Action plans are more successful, if they are realistic. It is better to complete a list of 1 action than to have an uncompleted list of 10 actions.</a:t>
            </a:r>
            <a:endParaRPr lang="es-ES" sz="1600" b="1" dirty="0">
              <a:latin typeface="Cambria"/>
              <a:ea typeface="Cambria"/>
              <a:cs typeface="Arial"/>
            </a:endParaRPr>
          </a:p>
          <a:p>
            <a:pPr marL="342900" lvl="0" indent="-342900">
              <a:lnSpc>
                <a:spcPct val="115000"/>
              </a:lnSpc>
              <a:spcAft>
                <a:spcPts val="0"/>
              </a:spcAft>
              <a:buFont typeface="Arial" panose="020B0604020202020204" pitchFamily="34" charset="0"/>
              <a:buChar char="•"/>
            </a:pPr>
            <a:r>
              <a:rPr lang="en-GB" b="1" dirty="0">
                <a:ea typeface="Calibri"/>
                <a:cs typeface="Times New Roman"/>
              </a:rPr>
              <a:t>Action plans need to have clear, assigned responsibilities and timeframes.</a:t>
            </a:r>
          </a:p>
          <a:p>
            <a:pPr marL="342900" lvl="0" indent="-342900">
              <a:lnSpc>
                <a:spcPct val="115000"/>
              </a:lnSpc>
              <a:spcAft>
                <a:spcPts val="0"/>
              </a:spcAft>
              <a:buFont typeface="Arial" panose="020B0604020202020204" pitchFamily="34" charset="0"/>
              <a:buChar char="•"/>
            </a:pPr>
            <a:r>
              <a:rPr lang="en-GB" b="1" dirty="0">
                <a:ea typeface="Calibri"/>
                <a:cs typeface="Times New Roman"/>
              </a:rPr>
              <a:t>Indicators for action plans should be SMART.</a:t>
            </a:r>
            <a:endParaRPr lang="en-US" b="1" dirty="0">
              <a:solidFill>
                <a:prstClr val="black"/>
              </a:solidFill>
            </a:endParaRPr>
          </a:p>
        </p:txBody>
      </p:sp>
    </p:spTree>
    <p:extLst>
      <p:ext uri="{BB962C8B-B14F-4D97-AF65-F5344CB8AC3E}">
        <p14:creationId xmlns:p14="http://schemas.microsoft.com/office/powerpoint/2010/main" val="12473148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Definition - QUALITY</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389215" y="1130737"/>
            <a:ext cx="8419343" cy="4339650"/>
          </a:xfrm>
          <a:prstGeom prst="rect">
            <a:avLst/>
          </a:prstGeom>
          <a:noFill/>
        </p:spPr>
        <p:txBody>
          <a:bodyPr wrap="square" rtlCol="0">
            <a:spAutoFit/>
          </a:bodyPr>
          <a:lstStyle/>
          <a:p>
            <a:pPr>
              <a:spcAft>
                <a:spcPts val="1800"/>
              </a:spcAft>
            </a:pPr>
            <a:r>
              <a:rPr lang="en-GB" sz="2400" b="1" dirty="0">
                <a:solidFill>
                  <a:srgbClr val="4F81BD"/>
                </a:solidFill>
              </a:rPr>
              <a:t>RELEVANT </a:t>
            </a:r>
            <a:r>
              <a:rPr lang="en-GB" sz="2400" dirty="0"/>
              <a:t>- The activity is </a:t>
            </a:r>
            <a:r>
              <a:rPr lang="en-US" sz="2400" dirty="0"/>
              <a:t>suited to the priorities and needs of the target group.</a:t>
            </a:r>
          </a:p>
          <a:p>
            <a:pPr lvl="0">
              <a:spcAft>
                <a:spcPts val="1800"/>
              </a:spcAft>
            </a:pPr>
            <a:r>
              <a:rPr lang="en-GB" sz="2400" b="1" dirty="0">
                <a:solidFill>
                  <a:srgbClr val="4F81BD"/>
                </a:solidFill>
              </a:rPr>
              <a:t>EFFECTIVE</a:t>
            </a:r>
            <a:r>
              <a:rPr lang="en-GB" sz="2400" dirty="0"/>
              <a:t> – The activity </a:t>
            </a:r>
            <a:r>
              <a:rPr lang="en-US" sz="2400" dirty="0"/>
              <a:t>attains its objectives.</a:t>
            </a:r>
          </a:p>
          <a:p>
            <a:pPr lvl="0">
              <a:spcAft>
                <a:spcPts val="1800"/>
              </a:spcAft>
            </a:pPr>
            <a:r>
              <a:rPr lang="en-GB" sz="2400" b="1" dirty="0">
                <a:solidFill>
                  <a:srgbClr val="4F81BD"/>
                </a:solidFill>
              </a:rPr>
              <a:t>EFFICIENT</a:t>
            </a:r>
            <a:r>
              <a:rPr lang="en-GB" sz="2400" dirty="0"/>
              <a:t> – The activity </a:t>
            </a:r>
            <a:r>
              <a:rPr lang="en-US" sz="2400" dirty="0"/>
              <a:t>uses the least costly resources possible in order to achieve the desired results.</a:t>
            </a:r>
          </a:p>
          <a:p>
            <a:pPr lvl="0">
              <a:spcAft>
                <a:spcPts val="1800"/>
              </a:spcAft>
            </a:pPr>
            <a:r>
              <a:rPr lang="en-US" sz="2400" b="1" dirty="0">
                <a:solidFill>
                  <a:srgbClr val="4F81BD"/>
                </a:solidFill>
              </a:rPr>
              <a:t>IMPACTFUL</a:t>
            </a:r>
            <a:r>
              <a:rPr lang="en-US" sz="2400" dirty="0"/>
              <a:t> – The activity results in social, economic, environmental or other changes. </a:t>
            </a:r>
          </a:p>
          <a:p>
            <a:pPr lvl="0">
              <a:spcAft>
                <a:spcPts val="1800"/>
              </a:spcAft>
            </a:pPr>
            <a:r>
              <a:rPr lang="en-US" sz="2400" b="1" dirty="0">
                <a:solidFill>
                  <a:srgbClr val="4F81BD"/>
                </a:solidFill>
              </a:rPr>
              <a:t>SUSTAINABLE</a:t>
            </a:r>
            <a:r>
              <a:rPr lang="en-US" sz="2400" dirty="0"/>
              <a:t> – The benefits of the activity are likely to continue into the future.</a:t>
            </a:r>
          </a:p>
        </p:txBody>
      </p:sp>
    </p:spTree>
    <p:extLst>
      <p:ext uri="{BB962C8B-B14F-4D97-AF65-F5344CB8AC3E}">
        <p14:creationId xmlns:p14="http://schemas.microsoft.com/office/powerpoint/2010/main" val="25811601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54880" y="139404"/>
            <a:ext cx="8843915" cy="707886"/>
          </a:xfrm>
          <a:prstGeom prst="rect">
            <a:avLst/>
          </a:prstGeom>
          <a:noFill/>
        </p:spPr>
        <p:txBody>
          <a:bodyPr wrap="square" rtlCol="0">
            <a:spAutoFit/>
          </a:bodyPr>
          <a:lstStyle/>
          <a:p>
            <a:r>
              <a:rPr lang="en-US" sz="4000" b="1" dirty="0">
                <a:solidFill>
                  <a:schemeClr val="accent1"/>
                </a:solidFill>
              </a:rPr>
              <a:t>Definition - ACCOUNTABILITY </a:t>
            </a:r>
          </a:p>
        </p:txBody>
      </p:sp>
      <p:sp>
        <p:nvSpPr>
          <p:cNvPr id="2" name="TextBox 1"/>
          <p:cNvSpPr txBox="1"/>
          <p:nvPr/>
        </p:nvSpPr>
        <p:spPr>
          <a:xfrm>
            <a:off x="542771" y="1333500"/>
            <a:ext cx="8068806" cy="369332"/>
          </a:xfrm>
          <a:prstGeom prst="rect">
            <a:avLst/>
          </a:prstGeom>
          <a:noFill/>
        </p:spPr>
        <p:txBody>
          <a:bodyPr wrap="square" rtlCol="0">
            <a:spAutoFit/>
          </a:bodyPr>
          <a:lstStyle/>
          <a:p>
            <a:endParaRPr lang="en-US" dirty="0"/>
          </a:p>
        </p:txBody>
      </p:sp>
      <p:sp>
        <p:nvSpPr>
          <p:cNvPr id="10" name="TextBox 9"/>
          <p:cNvSpPr txBox="1"/>
          <p:nvPr/>
        </p:nvSpPr>
        <p:spPr>
          <a:xfrm>
            <a:off x="389215" y="1130737"/>
            <a:ext cx="8419343" cy="5078313"/>
          </a:xfrm>
          <a:prstGeom prst="rect">
            <a:avLst/>
          </a:prstGeom>
          <a:noFill/>
        </p:spPr>
        <p:txBody>
          <a:bodyPr wrap="square" rtlCol="0">
            <a:spAutoFit/>
          </a:bodyPr>
          <a:lstStyle/>
          <a:p>
            <a:pPr>
              <a:spcAft>
                <a:spcPts val="1800"/>
              </a:spcAft>
            </a:pPr>
            <a:r>
              <a:rPr lang="en-US" sz="2400" b="1" dirty="0"/>
              <a:t>USE POWER RESPONSIBLY BY</a:t>
            </a:r>
          </a:p>
          <a:p>
            <a:pPr lvl="0">
              <a:spcAft>
                <a:spcPts val="1800"/>
              </a:spcAft>
            </a:pPr>
            <a:r>
              <a:rPr lang="en-US" sz="2400" b="1" dirty="0">
                <a:solidFill>
                  <a:srgbClr val="4F81BD"/>
                </a:solidFill>
              </a:rPr>
              <a:t>TAKING ACCOUNT OF THE COMMUNITY </a:t>
            </a:r>
            <a:r>
              <a:rPr lang="en-US" sz="2400" dirty="0"/>
              <a:t>- Giving communities influence over decision making in a way that accounts for their diversity, and allows the views of the most at-risk to be equally considered</a:t>
            </a:r>
          </a:p>
          <a:p>
            <a:pPr lvl="0">
              <a:spcAft>
                <a:spcPts val="1800"/>
              </a:spcAft>
            </a:pPr>
            <a:r>
              <a:rPr lang="en-US" sz="2400" b="1" dirty="0">
                <a:solidFill>
                  <a:srgbClr val="4F81BD"/>
                </a:solidFill>
              </a:rPr>
              <a:t>GIVING ACCOUNT TO THE COMMUNITY </a:t>
            </a:r>
            <a:r>
              <a:rPr lang="en-US" sz="2400" dirty="0"/>
              <a:t>- Transparently and effectively sharing information with communities</a:t>
            </a:r>
          </a:p>
          <a:p>
            <a:pPr lvl="0">
              <a:spcAft>
                <a:spcPts val="1800"/>
              </a:spcAft>
            </a:pPr>
            <a:r>
              <a:rPr lang="en-US" sz="2400" b="1" dirty="0">
                <a:solidFill>
                  <a:srgbClr val="4F81BD"/>
                </a:solidFill>
              </a:rPr>
              <a:t>BEING HELD TO ACCOUNT BY THE COMMUNITY </a:t>
            </a:r>
            <a:r>
              <a:rPr lang="en-US" sz="2400" dirty="0"/>
              <a:t>– Giving communities the opportunity to assess and if appropriate sanction your actions.</a:t>
            </a:r>
          </a:p>
          <a:p>
            <a:r>
              <a:rPr lang="en-US" sz="2400" dirty="0"/>
              <a:t> </a:t>
            </a:r>
          </a:p>
        </p:txBody>
      </p:sp>
    </p:spTree>
    <p:extLst>
      <p:ext uri="{BB962C8B-B14F-4D97-AF65-F5344CB8AC3E}">
        <p14:creationId xmlns:p14="http://schemas.microsoft.com/office/powerpoint/2010/main" val="6767570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3635</TotalTime>
  <Words>4148</Words>
  <Application>Microsoft Macintosh PowerPoint</Application>
  <PresentationFormat>On-screen Show (4:3)</PresentationFormat>
  <Paragraphs>505</Paragraphs>
  <Slides>73</Slides>
  <Notes>5</Notes>
  <HiddenSlides>0</HiddenSlides>
  <MMClips>0</MMClips>
  <ScaleCrop>false</ScaleCrop>
  <HeadingPairs>
    <vt:vector size="6" baseType="variant">
      <vt:variant>
        <vt:lpstr>Fonts Used</vt:lpstr>
      </vt:variant>
      <vt:variant>
        <vt:i4>9</vt:i4>
      </vt:variant>
      <vt:variant>
        <vt:lpstr>Theme</vt:lpstr>
      </vt:variant>
      <vt:variant>
        <vt:i4>9</vt:i4>
      </vt:variant>
      <vt:variant>
        <vt:lpstr>Slide Titles</vt:lpstr>
      </vt:variant>
      <vt:variant>
        <vt:i4>73</vt:i4>
      </vt:variant>
    </vt:vector>
  </HeadingPairs>
  <TitlesOfParts>
    <vt:vector size="91" baseType="lpstr">
      <vt:lpstr>Arial</vt:lpstr>
      <vt:lpstr>Calibri</vt:lpstr>
      <vt:lpstr>Cambria</vt:lpstr>
      <vt:lpstr>Comic Sans MS</vt:lpstr>
      <vt:lpstr>Courier</vt:lpstr>
      <vt:lpstr>Open Sans Bold</vt:lpstr>
      <vt:lpstr>Open Sans Regular</vt:lpstr>
      <vt:lpstr>Symbol</vt:lpstr>
      <vt:lpstr>Wingdings</vt:lpstr>
      <vt:lpstr>Office Theme</vt:lpstr>
      <vt:lpstr>Conception personnalisée</vt:lpstr>
      <vt:lpstr>1_Office Theme</vt:lpstr>
      <vt:lpstr>2_Office Theme</vt:lpstr>
      <vt:lpstr>3_Office Theme</vt:lpstr>
      <vt:lpstr>4_Office Theme</vt:lpstr>
      <vt:lpstr>5_Office Theme</vt:lpstr>
      <vt:lpstr>6_Office Theme</vt:lpstr>
      <vt:lpstr>7_Office Theme</vt:lpstr>
      <vt:lpstr>PowerPoint Presentation</vt:lpstr>
      <vt:lpstr>Training Aim and Objectives</vt:lpstr>
      <vt:lpstr>Learning Objectives</vt:lpstr>
      <vt:lpstr>Training Agenda</vt:lpstr>
      <vt:lpstr>Training Modules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Transversal Themes and Approaches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General structure of the Sphere Standards</vt:lpstr>
      <vt:lpstr>Key actions</vt:lpstr>
      <vt:lpstr>Key indicators</vt:lpstr>
      <vt:lpstr>Guidance notes </vt:lpstr>
      <vt:lpstr>Using the indicators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Sylvie Robert;Geneviève Cyvoct</dc:creator>
  <cp:lastModifiedBy>Microsoft Office User</cp:lastModifiedBy>
  <cp:revision>206</cp:revision>
  <dcterms:created xsi:type="dcterms:W3CDTF">2019-07-02T10:25:10Z</dcterms:created>
  <dcterms:modified xsi:type="dcterms:W3CDTF">2020-02-21T11:48:09Z</dcterms:modified>
</cp:coreProperties>
</file>